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embeddedFontLst>
    <p:embeddedFont>
      <p:font typeface="Merriweather SemiBold" pitchFamily="2" charset="0"/>
      <p:regular r:id="rId45"/>
      <p:bold r:id="rId46"/>
      <p:italic r:id="rId47"/>
      <p:boldItalic r:id="rId48"/>
    </p:embeddedFont>
    <p:embeddedFont>
      <p:font typeface="Roboto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25">
          <p15:clr>
            <a:srgbClr val="A4A3A4"/>
          </p15:clr>
        </p15:guide>
        <p15:guide id="2" pos="1209">
          <p15:clr>
            <a:srgbClr val="A4A3A4"/>
          </p15:clr>
        </p15:guide>
        <p15:guide id="3" pos="2955">
          <p15:clr>
            <a:srgbClr val="A4A3A4"/>
          </p15:clr>
        </p15:guide>
        <p15:guide id="4" pos="2071">
          <p15:clr>
            <a:srgbClr val="A4A3A4"/>
          </p15:clr>
        </p15:guide>
        <p15:guide id="5" pos="3840">
          <p15:clr>
            <a:srgbClr val="A4A3A4"/>
          </p15:clr>
        </p15:guide>
        <p15:guide id="6" pos="4702">
          <p15:clr>
            <a:srgbClr val="A4A3A4"/>
          </p15:clr>
        </p15:guide>
        <p15:guide id="7" pos="5586">
          <p15:clr>
            <a:srgbClr val="A4A3A4"/>
          </p15:clr>
        </p15:guide>
        <p15:guide id="8" pos="7333">
          <p15:clr>
            <a:srgbClr val="A4A3A4"/>
          </p15:clr>
        </p15:guide>
        <p15:guide id="9" orient="horz" pos="3952">
          <p15:clr>
            <a:srgbClr val="A4A3A4"/>
          </p15:clr>
        </p15:guide>
        <p15:guide id="10" pos="6471">
          <p15:clr>
            <a:srgbClr val="A4A3A4"/>
          </p15:clr>
        </p15:guide>
        <p15:guide id="11" orient="horz" pos="91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846FBE2-11DB-4D7B-965B-E977099C0FB9}">
  <a:tblStyle styleId="{F846FBE2-11DB-4D7B-965B-E977099C0F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92"/>
    <p:restoredTop sz="94707"/>
  </p:normalViewPr>
  <p:slideViewPr>
    <p:cSldViewPr snapToGrid="0">
      <p:cViewPr varScale="1">
        <p:scale>
          <a:sx n="259" d="100"/>
          <a:sy n="259" d="100"/>
        </p:scale>
        <p:origin x="1096" y="184"/>
      </p:cViewPr>
      <p:guideLst>
        <p:guide pos="325"/>
        <p:guide pos="1209"/>
        <p:guide pos="2955"/>
        <p:guide pos="2071"/>
        <p:guide pos="3840"/>
        <p:guide pos="4702"/>
        <p:guide pos="5586"/>
        <p:guide pos="7333"/>
        <p:guide orient="horz" pos="3952"/>
        <p:guide pos="6471"/>
        <p:guide orient="horz" pos="91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6a328e619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36a328e61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6a328e6196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36a328e619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6a328e6196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g36a328e61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6a328e6196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36a328e619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6a328e6196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36a328e6196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6a3f05d146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g36a3f05d14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6a27bf6b22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g36a27bf6b2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6a328e6196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g36a328e6196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6a328e6196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g36a328e6196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6a328e6196_0_1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36a328e619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6a328e6196_0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36a328e619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6a328e6196_0_1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g36a328e6196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6a328e6196_0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g36a328e6196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6a1434dd5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g36a1434dd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6a1434dd5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6a1434dd53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g36a1434dd53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6a1434dd5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6a1434dd53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g36a1434dd53_0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6a1434dd53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6a1434dd53_0_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g36a1434dd53_0_1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6a1434dd5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6a1434dd53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g36a1434dd53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27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6a1434dd53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6a1434dd53_0_2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g36a1434dd53_0_2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28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6a1434dd53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6a1434dd53_0_2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g36a1434dd53_0_2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29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36a1434dd53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36a1434dd53_0_2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36a1434dd53_0_23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30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6a1434dd5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6a1434dd53_0_1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g36a1434dd53_0_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31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6a1434dd53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6a1434dd53_0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g36a1434dd53_0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32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a1434dd5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a1434dd53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g36a1434dd53_0_1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33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6a1434dd5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6a1434dd53_0_2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g36a1434dd53_0_2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34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6a1434dd53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6a1434dd53_0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g36a1434dd53_0_2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35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6a1434dd53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6a1434dd53_0_2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g36a1434dd53_0_29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36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6a1434dd53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6a1434dd53_0_3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g36a1434dd53_0_3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37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624aa687f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g3624aa687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6a27bf6b22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g36a27bf6b2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692f3d913e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3692f3d913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6a4075631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g36a407563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6a40756318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g36a4075631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692f3d913e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3692f3d913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692f3d913e_0_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3692f3d913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692f3d913e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3692f3d913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692f3d913e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3692f3d913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ложка">
  <p:cSld name="Обложка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 descr="A blue circle with white text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3859" y="962173"/>
            <a:ext cx="886499" cy="8864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Google Shape;17;p2"/>
          <p:cNvCxnSpPr/>
          <p:nvPr/>
        </p:nvCxnSpPr>
        <p:spPr>
          <a:xfrm>
            <a:off x="6090212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18;p2"/>
          <p:cNvCxnSpPr/>
          <p:nvPr/>
        </p:nvCxnSpPr>
        <p:spPr>
          <a:xfrm>
            <a:off x="8642581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19;p2"/>
          <p:cNvCxnSpPr/>
          <p:nvPr/>
        </p:nvCxnSpPr>
        <p:spPr>
          <a:xfrm>
            <a:off x="11179047" y="985336"/>
            <a:ext cx="0" cy="840173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" name="Google Shape;20;p2"/>
          <p:cNvSpPr txBox="1">
            <a:spLocks noGrp="1"/>
          </p:cNvSpPr>
          <p:nvPr>
            <p:ph type="title"/>
          </p:nvPr>
        </p:nvSpPr>
        <p:spPr>
          <a:xfrm>
            <a:off x="1027967" y="2404670"/>
            <a:ext cx="7634059" cy="19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4300"/>
              <a:buFont typeface="Arial"/>
              <a:buNone/>
              <a:defRPr sz="4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1"/>
          </p:nvPr>
        </p:nvSpPr>
        <p:spPr>
          <a:xfrm>
            <a:off x="2074947" y="1187841"/>
            <a:ext cx="3848717" cy="43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body" idx="2"/>
          </p:nvPr>
        </p:nvSpPr>
        <p:spPr>
          <a:xfrm>
            <a:off x="6259420" y="1173829"/>
            <a:ext cx="2278063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  <a:defRPr sz="1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body" idx="3"/>
          </p:nvPr>
        </p:nvSpPr>
        <p:spPr>
          <a:xfrm>
            <a:off x="8786720" y="1173829"/>
            <a:ext cx="2217738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  <a:defRPr sz="1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body" idx="4"/>
          </p:nvPr>
        </p:nvSpPr>
        <p:spPr>
          <a:xfrm>
            <a:off x="1027967" y="4824914"/>
            <a:ext cx="7625267" cy="652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600"/>
              <a:buFont typeface="Arial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">
  <p:cSld name="чистый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rgbClr val="0A204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6" name="Google Shape;13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0809" y="2643809"/>
            <a:ext cx="1570383" cy="1570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чистый_2">
  <p:cSld name="чистый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12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0" name="Google Shape;140;p12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1" name="Google Shape;141;p12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2" name="Google Shape;142;p12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12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4" name="Google Shape;144;p1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вет">
  <p:cSld name="цвет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13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0" name="Google Shape;150;p13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1" name="Google Shape;151;p13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2" name="Google Shape;152;p13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3" name="Google Shape;153;p13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4" name="Google Shape;154;p13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title"/>
          </p:nvPr>
        </p:nvSpPr>
        <p:spPr>
          <a:xfrm>
            <a:off x="585899" y="1447790"/>
            <a:ext cx="4322530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body" idx="4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3"/>
          <p:cNvSpPr/>
          <p:nvPr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3"/>
          <p:cNvSpPr/>
          <p:nvPr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3"/>
          <p:cNvSpPr/>
          <p:nvPr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3"/>
          <p:cNvSpPr/>
          <p:nvPr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3"/>
          <p:cNvSpPr/>
          <p:nvPr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3"/>
          <p:cNvSpPr/>
          <p:nvPr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3"/>
          <p:cNvSpPr/>
          <p:nvPr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3"/>
          <p:cNvSpPr/>
          <p:nvPr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3"/>
          <p:cNvSpPr/>
          <p:nvPr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13"/>
          <p:cNvSpPr/>
          <p:nvPr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3"/>
          <p:cNvSpPr/>
          <p:nvPr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3"/>
          <p:cNvSpPr/>
          <p:nvPr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3"/>
          <p:cNvSpPr/>
          <p:nvPr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3"/>
          <p:cNvSpPr/>
          <p:nvPr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3"/>
          <p:cNvSpPr/>
          <p:nvPr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3"/>
          <p:cNvSpPr/>
          <p:nvPr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3"/>
          <p:cNvSpPr/>
          <p:nvPr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3"/>
          <p:cNvSpPr/>
          <p:nvPr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3"/>
          <p:cNvSpPr/>
          <p:nvPr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_1">
  <p:cSld name="Текст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" name="Google Shape;27;p3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8" name="Google Shape;28;p3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" name="Google Shape;29;p3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" name="Google Shape;30;p3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 b="0" i="0" u="none" strike="noStrike" cap="none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" name="Google Shape;31;p3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2" name="Google Shape;32;p3"/>
          <p:cNvSpPr>
            <a:spLocks noGrp="1"/>
          </p:cNvSpPr>
          <p:nvPr>
            <p:ph type="pic" idx="2"/>
          </p:nvPr>
        </p:nvSpPr>
        <p:spPr>
          <a:xfrm>
            <a:off x="6684653" y="1447790"/>
            <a:ext cx="4325167" cy="4325107"/>
          </a:xfrm>
          <a:prstGeom prst="rect">
            <a:avLst/>
          </a:prstGeom>
          <a:solidFill>
            <a:srgbClr val="D9D9D9"/>
          </a:solidFill>
          <a:ln>
            <a:noFill/>
          </a:ln>
        </p:spPr>
      </p:sp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>
          <a:xfrm>
            <a:off x="585898" y="1447790"/>
            <a:ext cx="5245560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body" idx="1"/>
          </p:nvPr>
        </p:nvSpPr>
        <p:spPr>
          <a:xfrm>
            <a:off x="585897" y="2379663"/>
            <a:ext cx="5245561" cy="3393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_2">
  <p:cSld name="Текст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4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" name="Google Shape;40;p4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1" name="Google Shape;41;p4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42" name="Google Shape;42;p4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3" name="Google Shape;43;p4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4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3"/>
          </p:nvPr>
        </p:nvSpPr>
        <p:spPr>
          <a:xfrm>
            <a:off x="585897" y="2379663"/>
            <a:ext cx="11057971" cy="3745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_3">
  <p:cSld name="Текст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5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2" name="Google Shape;52;p5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3" name="Google Shape;53;p5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4" name="Google Shape;54;p5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5" name="Google Shape;55;p5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5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7" name="Google Shape;57;p5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6259892" y="2379663"/>
            <a:ext cx="5383968" cy="3451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3200"/>
              <a:buFont typeface="Arial"/>
              <a:buNone/>
              <a:defRPr sz="32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6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рафик_1">
  <p:cSld name="График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6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" name="Google Shape;66;p6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7" name="Google Shape;67;p6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8" name="Google Shape;68;p6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9" name="Google Shape;69;p6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0" name="Google Shape;70;p6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1" name="Google Shape;71;p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6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6"/>
          <p:cNvSpPr txBox="1">
            <a:spLocks noGrp="1"/>
          </p:cNvSpPr>
          <p:nvPr>
            <p:ph type="title"/>
          </p:nvPr>
        </p:nvSpPr>
        <p:spPr>
          <a:xfrm>
            <a:off x="585899" y="1447790"/>
            <a:ext cx="4322530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6"/>
          <p:cNvSpPr txBox="1">
            <a:spLocks noGrp="1"/>
          </p:cNvSpPr>
          <p:nvPr>
            <p:ph type="body" idx="4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5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6"/>
          <p:cNvSpPr>
            <a:spLocks noGrp="1"/>
          </p:cNvSpPr>
          <p:nvPr>
            <p:ph type="chart" idx="6"/>
          </p:nvPr>
        </p:nvSpPr>
        <p:spPr>
          <a:xfrm>
            <a:off x="5272097" y="1447790"/>
            <a:ext cx="6371768" cy="4289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График_2">
  <p:cSld name="График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7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7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1" name="Google Shape;81;p7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2" name="Google Shape;82;p7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3" name="Google Shape;83;p7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4" name="Google Shape;84;p7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5" name="Google Shape;85;p7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7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7"/>
          <p:cNvSpPr txBox="1">
            <a:spLocks noGrp="1"/>
          </p:cNvSpPr>
          <p:nvPr>
            <p:ph type="body" idx="4"/>
          </p:nvPr>
        </p:nvSpPr>
        <p:spPr>
          <a:xfrm>
            <a:off x="585897" y="5183249"/>
            <a:ext cx="393434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>
            <a:spLocks noGrp="1"/>
          </p:cNvSpPr>
          <p:nvPr>
            <p:ph type="chart" idx="5"/>
          </p:nvPr>
        </p:nvSpPr>
        <p:spPr>
          <a:xfrm>
            <a:off x="5272097" y="1447790"/>
            <a:ext cx="6371768" cy="4289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body" idx="6"/>
          </p:nvPr>
        </p:nvSpPr>
        <p:spPr>
          <a:xfrm>
            <a:off x="585788" y="1447064"/>
            <a:ext cx="4322762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body" idx="7"/>
          </p:nvPr>
        </p:nvSpPr>
        <p:spPr>
          <a:xfrm>
            <a:off x="585898" y="2379663"/>
            <a:ext cx="4322531" cy="2399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фры">
  <p:cSld name="Цифры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8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8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5" name="Google Shape;95;p8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96" name="Google Shape;96;p8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7" name="Google Shape;97;p8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8" name="Google Shape;98;p8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9" name="Google Shape;99;p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8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8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7955" cy="77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4"/>
          </p:nvPr>
        </p:nvSpPr>
        <p:spPr>
          <a:xfrm>
            <a:off x="575076" y="4103994"/>
            <a:ext cx="2758143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8"/>
          <p:cNvSpPr txBox="1">
            <a:spLocks noGrp="1"/>
          </p:cNvSpPr>
          <p:nvPr>
            <p:ph type="body" idx="5"/>
          </p:nvPr>
        </p:nvSpPr>
        <p:spPr>
          <a:xfrm>
            <a:off x="4047007" y="4103994"/>
            <a:ext cx="2757612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8"/>
          <p:cNvSpPr txBox="1">
            <a:spLocks noGrp="1"/>
          </p:cNvSpPr>
          <p:nvPr>
            <p:ph type="body" idx="6"/>
          </p:nvPr>
        </p:nvSpPr>
        <p:spPr>
          <a:xfrm>
            <a:off x="7518938" y="4103994"/>
            <a:ext cx="2757612" cy="1569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8"/>
          <p:cNvSpPr txBox="1">
            <a:spLocks noGrp="1"/>
          </p:cNvSpPr>
          <p:nvPr>
            <p:ph type="body" idx="7"/>
          </p:nvPr>
        </p:nvSpPr>
        <p:spPr>
          <a:xfrm>
            <a:off x="575076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8"/>
          <p:cNvSpPr txBox="1">
            <a:spLocks noGrp="1"/>
          </p:cNvSpPr>
          <p:nvPr>
            <p:ph type="body" idx="8"/>
          </p:nvPr>
        </p:nvSpPr>
        <p:spPr>
          <a:xfrm>
            <a:off x="4047007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8"/>
          <p:cNvSpPr txBox="1">
            <a:spLocks noGrp="1"/>
          </p:cNvSpPr>
          <p:nvPr>
            <p:ph type="body" idx="9"/>
          </p:nvPr>
        </p:nvSpPr>
        <p:spPr>
          <a:xfrm>
            <a:off x="7518938" y="2710235"/>
            <a:ext cx="2758143" cy="116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latin typeface="Arial"/>
                <a:ea typeface="Arial"/>
                <a:cs typeface="Arial"/>
                <a:sym typeface="Arial"/>
              </a:defRPr>
            </a:lvl1pPr>
            <a:lvl2pPr marL="914400" lvl="1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838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_1">
  <p:cSld name="Таблица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9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9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2" name="Google Shape;112;p9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13" name="Google Shape;113;p9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4" name="Google Shape;114;p9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5" name="Google Shape;115;p9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6" name="Google Shape;116;p9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9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9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9"/>
          <p:cNvSpPr txBox="1">
            <a:spLocks noGrp="1"/>
          </p:cNvSpPr>
          <p:nvPr>
            <p:ph type="body" idx="4"/>
          </p:nvPr>
        </p:nvSpPr>
        <p:spPr>
          <a:xfrm>
            <a:off x="585787" y="1447065"/>
            <a:ext cx="11058065" cy="30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9"/>
          <p:cNvSpPr txBox="1">
            <a:spLocks noGrp="1"/>
          </p:cNvSpPr>
          <p:nvPr>
            <p:ph type="body" idx="5"/>
          </p:nvPr>
        </p:nvSpPr>
        <p:spPr>
          <a:xfrm>
            <a:off x="585788" y="5739189"/>
            <a:ext cx="6824303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_2">
  <p:cSld name="Таблица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0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7199" y="464363"/>
            <a:ext cx="448276" cy="4482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0"/>
          <p:cNvCxnSpPr/>
          <p:nvPr/>
        </p:nvCxnSpPr>
        <p:spPr>
          <a:xfrm>
            <a:off x="329868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4" name="Google Shape;124;p10"/>
          <p:cNvCxnSpPr/>
          <p:nvPr/>
        </p:nvCxnSpPr>
        <p:spPr>
          <a:xfrm>
            <a:off x="6099416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25" name="Google Shape;125;p10"/>
          <p:cNvCxnSpPr/>
          <p:nvPr/>
        </p:nvCxnSpPr>
        <p:spPr>
          <a:xfrm>
            <a:off x="10277081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6" name="Google Shape;126;p10"/>
          <p:cNvSpPr txBox="1"/>
          <p:nvPr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2000">
                <a:solidFill>
                  <a:srgbClr val="102D69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2000">
              <a:solidFill>
                <a:srgbClr val="102D6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10"/>
          <p:cNvCxnSpPr/>
          <p:nvPr/>
        </p:nvCxnSpPr>
        <p:spPr>
          <a:xfrm>
            <a:off x="11643868" y="464363"/>
            <a:ext cx="0" cy="586260"/>
          </a:xfrm>
          <a:prstGeom prst="straightConnector1">
            <a:avLst/>
          </a:prstGeom>
          <a:noFill/>
          <a:ln w="12700" cap="flat" cmpd="sng">
            <a:solidFill>
              <a:srgbClr val="102D6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8" name="Google Shape;128;p1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0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0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0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  <a:defRPr sz="10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0"/>
          <p:cNvSpPr txBox="1">
            <a:spLocks noGrp="1"/>
          </p:cNvSpPr>
          <p:nvPr>
            <p:ph type="body" idx="4"/>
          </p:nvPr>
        </p:nvSpPr>
        <p:spPr>
          <a:xfrm>
            <a:off x="585787" y="1447064"/>
            <a:ext cx="7617877" cy="537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600"/>
              <a:buNone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600"/>
              <a:buChar char="•"/>
              <a:defRPr sz="16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0"/>
          <p:cNvSpPr txBox="1">
            <a:spLocks noGrp="1"/>
          </p:cNvSpPr>
          <p:nvPr>
            <p:ph type="body" idx="5"/>
          </p:nvPr>
        </p:nvSpPr>
        <p:spPr>
          <a:xfrm>
            <a:off x="585788" y="5739189"/>
            <a:ext cx="6824303" cy="70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111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E2D69"/>
              </a:buClr>
              <a:buSzPts val="1300"/>
              <a:buChar char="•"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6"/>
          </p:nvPr>
        </p:nvSpPr>
        <p:spPr>
          <a:xfrm>
            <a:off x="8686807" y="2208363"/>
            <a:ext cx="2930666" cy="25706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  <a:defRPr sz="1300" b="0" i="0">
                <a:solidFill>
                  <a:srgbClr val="0E2D6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C9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slanDavletov/Analysis-of-taxi-demand/tree/ma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77.rosstat.gov.ru" TargetMode="External"/><Relationship Id="rId3" Type="http://schemas.openxmlformats.org/officeDocument/2006/relationships/hyperlink" Target="https://overpass-turbo.eu/" TargetMode="External"/><Relationship Id="rId7" Type="http://schemas.openxmlformats.org/officeDocument/2006/relationships/hyperlink" Target="https://kudago.com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ata.mos.ru/" TargetMode="External"/><Relationship Id="rId5" Type="http://schemas.openxmlformats.org/officeDocument/2006/relationships/hyperlink" Target="https://meteostat.net/ru/" TargetMode="External"/><Relationship Id="rId4" Type="http://schemas.openxmlformats.org/officeDocument/2006/relationships/hyperlink" Target="https://prodvizhenie.mos.ru/" TargetMode="Externa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"/>
          <p:cNvSpPr txBox="1">
            <a:spLocks noGrp="1"/>
          </p:cNvSpPr>
          <p:nvPr>
            <p:ph type="title"/>
          </p:nvPr>
        </p:nvSpPr>
        <p:spPr>
          <a:xfrm>
            <a:off x="1027967" y="2404670"/>
            <a:ext cx="7634059" cy="1978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4300"/>
              <a:buFont typeface="Arial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184" name="Google Shape;184;p14"/>
          <p:cNvSpPr txBox="1">
            <a:spLocks noGrp="1"/>
          </p:cNvSpPr>
          <p:nvPr>
            <p:ph type="body" idx="1"/>
          </p:nvPr>
        </p:nvSpPr>
        <p:spPr>
          <a:xfrm>
            <a:off x="2074947" y="1187841"/>
            <a:ext cx="3848717" cy="435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-RU"/>
              <a:t>Факультет компьютерных наук.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body" idx="2"/>
          </p:nvPr>
        </p:nvSpPr>
        <p:spPr>
          <a:xfrm>
            <a:off x="6259420" y="1173829"/>
            <a:ext cx="2278063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</a:pPr>
            <a:r>
              <a:rPr lang="ru-RU"/>
              <a:t>Аналитика больших данных</a:t>
            </a:r>
            <a:endParaRPr/>
          </a:p>
        </p:txBody>
      </p:sp>
      <p:sp>
        <p:nvSpPr>
          <p:cNvPr id="186" name="Google Shape;186;p14"/>
          <p:cNvSpPr txBox="1">
            <a:spLocks noGrp="1"/>
          </p:cNvSpPr>
          <p:nvPr>
            <p:ph type="body" idx="3"/>
          </p:nvPr>
        </p:nvSpPr>
        <p:spPr>
          <a:xfrm>
            <a:off x="8786720" y="1173829"/>
            <a:ext cx="2217738" cy="463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</a:pPr>
            <a:r>
              <a:rPr lang="ru-RU"/>
              <a:t>Москва 2025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200"/>
              <a:buFont typeface="Arial"/>
              <a:buNone/>
            </a:pPr>
            <a:r>
              <a:rPr lang="ru-RU"/>
              <a:t>Ссылка на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github</a:t>
            </a:r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body" idx="4"/>
          </p:nvPr>
        </p:nvSpPr>
        <p:spPr>
          <a:xfrm>
            <a:off x="1027975" y="4824925"/>
            <a:ext cx="9605400" cy="9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Выполнили студенты 1 курса магистратуры: Клаузер Андрей Сергеевич, Бутылин Максим Дмитриевич, Наумова Евгения Ильинична, Давлетов Руслан Салаватович, Елисеева Александра Николаевна.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3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EDA</a:t>
            </a:r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title" idx="4294967295"/>
          </p:nvPr>
        </p:nvSpPr>
        <p:spPr>
          <a:xfrm>
            <a:off x="515950" y="1144150"/>
            <a:ext cx="7664100" cy="931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4000" b="1"/>
              <a:t>Исследование выбросов поездок</a:t>
            </a:r>
            <a:endParaRPr sz="4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pic>
        <p:nvPicPr>
          <p:cNvPr id="259" name="Google Shape;259;p23" title="Снимок экрана 2025-06-21 в 00.01.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700" y="1764400"/>
            <a:ext cx="9105050" cy="461919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3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EDA</a:t>
            </a:r>
            <a:endParaRPr/>
          </a:p>
        </p:txBody>
      </p:sp>
      <p:sp>
        <p:nvSpPr>
          <p:cNvPr id="267" name="Google Shape;267;p24"/>
          <p:cNvSpPr txBox="1">
            <a:spLocks noGrp="1"/>
          </p:cNvSpPr>
          <p:nvPr>
            <p:ph type="title" idx="4294967295"/>
          </p:nvPr>
        </p:nvSpPr>
        <p:spPr>
          <a:xfrm>
            <a:off x="515950" y="1144150"/>
            <a:ext cx="9525900" cy="786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4000" b="1"/>
              <a:t>Исследование выбросов погодных данных</a:t>
            </a:r>
            <a:endParaRPr sz="4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pic>
        <p:nvPicPr>
          <p:cNvPr id="268" name="Google Shape;268;p24" title="Снимок экрана 2025-06-21 в 00.03.5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50" y="1811550"/>
            <a:ext cx="11196201" cy="43778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70" name="Google Shape;270;p24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EDA</a:t>
            </a:r>
            <a:endParaRPr/>
          </a:p>
        </p:txBody>
      </p:sp>
      <p:sp>
        <p:nvSpPr>
          <p:cNvPr id="276" name="Google Shape;276;p25"/>
          <p:cNvSpPr txBox="1">
            <a:spLocks noGrp="1"/>
          </p:cNvSpPr>
          <p:nvPr>
            <p:ph type="title" idx="4294967295"/>
          </p:nvPr>
        </p:nvSpPr>
        <p:spPr>
          <a:xfrm>
            <a:off x="515950" y="1312850"/>
            <a:ext cx="4532100" cy="349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3900" b="1"/>
              <a:t>Исследование выбросов географических / демографических данных</a:t>
            </a:r>
            <a:endParaRPr sz="39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pic>
        <p:nvPicPr>
          <p:cNvPr id="277" name="Google Shape;277;p25" title="Снимок экрана 2025-06-21 в 00.06.0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5875" y="1236925"/>
            <a:ext cx="6958726" cy="535167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5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79" name="Google Shape;279;p25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80" name="Google Shape;280;p25"/>
          <p:cNvSpPr txBox="1"/>
          <p:nvPr/>
        </p:nvSpPr>
        <p:spPr>
          <a:xfrm>
            <a:off x="515950" y="4908675"/>
            <a:ext cx="75144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Четкая иерархия расположения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Положительная линейная зависимость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EDA</a:t>
            </a:r>
            <a:endParaRPr/>
          </a:p>
        </p:txBody>
      </p:sp>
      <p:sp>
        <p:nvSpPr>
          <p:cNvPr id="286" name="Google Shape;286;p26"/>
          <p:cNvSpPr txBox="1">
            <a:spLocks noGrp="1"/>
          </p:cNvSpPr>
          <p:nvPr>
            <p:ph type="title" idx="4294967295"/>
          </p:nvPr>
        </p:nvSpPr>
        <p:spPr>
          <a:xfrm>
            <a:off x="515950" y="1144150"/>
            <a:ext cx="4751400" cy="2499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4000" b="1"/>
              <a:t>Исследование данных по метро</a:t>
            </a:r>
            <a:endParaRPr sz="4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pic>
        <p:nvPicPr>
          <p:cNvPr id="287" name="Google Shape;287;p26" title="Снимок экрана 2025-06-21 в 00.10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2513" y="1403000"/>
            <a:ext cx="4175101" cy="496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6" title="Снимок экрана 2025-06-21 в 00.10.3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3604" y="1150813"/>
            <a:ext cx="6007874" cy="31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6" title="Снимок экрана 2025-06-21 в 00.11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82275" y="1657675"/>
            <a:ext cx="2441375" cy="109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6" title="Снимок экрана 2025-06-21 в 00.12.20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65150" y="2462950"/>
            <a:ext cx="252725" cy="259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6" title="Снимок экрана 2025-06-21 в 00.12.54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9900" y="6367975"/>
            <a:ext cx="2144900" cy="26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93" name="Google Shape;293;p26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94" name="Google Shape;294;p26"/>
          <p:cNvSpPr txBox="1"/>
          <p:nvPr/>
        </p:nvSpPr>
        <p:spPr>
          <a:xfrm>
            <a:off x="634025" y="3830875"/>
            <a:ext cx="7514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Точки по районам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Размер круга - количество станций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 районов в центре ниже население,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ниже загруженность, больше станций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7"/>
          <p:cNvSpPr txBox="1">
            <a:spLocks noGrp="1"/>
          </p:cNvSpPr>
          <p:nvPr>
            <p:ph type="title" idx="4294967295"/>
          </p:nvPr>
        </p:nvSpPr>
        <p:spPr>
          <a:xfrm>
            <a:off x="515950" y="1144150"/>
            <a:ext cx="3039300" cy="174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Матрица корреляций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pic>
        <p:nvPicPr>
          <p:cNvPr id="300" name="Google Shape;300;p27" title="Снимок экрана 2025-06-21 в 00.15.2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550" y="484900"/>
            <a:ext cx="6880552" cy="607794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02" name="Google Shape;302;p27"/>
          <p:cNvSpPr txBox="1"/>
          <p:nvPr/>
        </p:nvSpPr>
        <p:spPr>
          <a:xfrm>
            <a:off x="348950" y="3080000"/>
            <a:ext cx="31407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Отрицательная корреляция к поездкам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загруженность метро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Положительная корреляция 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количество станций и др. геогр., демогр. признаки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Погода и координаты показали коэф. корр. близкий к нулю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/>
          <p:nvPr/>
        </p:nvSpPr>
        <p:spPr>
          <a:xfrm>
            <a:off x="5604900" y="286050"/>
            <a:ext cx="1197900" cy="852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8"/>
          <p:cNvSpPr txBox="1">
            <a:spLocks noGrp="1"/>
          </p:cNvSpPr>
          <p:nvPr>
            <p:ph type="title" idx="4294967295"/>
          </p:nvPr>
        </p:nvSpPr>
        <p:spPr>
          <a:xfrm>
            <a:off x="3582450" y="-125400"/>
            <a:ext cx="6337500" cy="1748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Географический хитмап</a:t>
            </a:r>
            <a:endParaRPr sz="4000" b="1"/>
          </a:p>
        </p:txBody>
      </p:sp>
      <p:sp>
        <p:nvSpPr>
          <p:cNvPr id="309" name="Google Shape;309;p2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pic>
        <p:nvPicPr>
          <p:cNvPr id="310" name="Google Shape;310;p28" title="Снимок экрана 2025-06-21 в 08.54.2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600" y="1623000"/>
            <a:ext cx="3723225" cy="4978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8" title="Снимок экрана 2025-06-21 в 08.53.5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1563" y="1623000"/>
            <a:ext cx="3932321" cy="493020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8"/>
          <p:cNvSpPr txBox="1">
            <a:spLocks noGrp="1"/>
          </p:cNvSpPr>
          <p:nvPr>
            <p:ph type="title" idx="4294967295"/>
          </p:nvPr>
        </p:nvSpPr>
        <p:spPr>
          <a:xfrm>
            <a:off x="2421150" y="1023400"/>
            <a:ext cx="3723300" cy="852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>
                <a:solidFill>
                  <a:srgbClr val="434343"/>
                </a:solidFill>
              </a:rPr>
              <a:t>По районам</a:t>
            </a:r>
            <a:endParaRPr sz="2400" b="1">
              <a:solidFill>
                <a:srgbClr val="434343"/>
              </a:solidFill>
            </a:endParaRPr>
          </a:p>
        </p:txBody>
      </p:sp>
      <p:sp>
        <p:nvSpPr>
          <p:cNvPr id="313" name="Google Shape;313;p28"/>
          <p:cNvSpPr txBox="1">
            <a:spLocks noGrp="1"/>
          </p:cNvSpPr>
          <p:nvPr>
            <p:ph type="title" idx="4294967295"/>
          </p:nvPr>
        </p:nvSpPr>
        <p:spPr>
          <a:xfrm>
            <a:off x="6394763" y="1023400"/>
            <a:ext cx="4650900" cy="852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>
                <a:solidFill>
                  <a:srgbClr val="434343"/>
                </a:solidFill>
              </a:rPr>
              <a:t>По административным округам</a:t>
            </a:r>
            <a:endParaRPr sz="2400"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9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19" name="Google Shape;319;p29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20" name="Google Shape;320;p29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321" name="Google Shape;321;p29"/>
          <p:cNvSpPr txBox="1"/>
          <p:nvPr/>
        </p:nvSpPr>
        <p:spPr>
          <a:xfrm>
            <a:off x="567000" y="1441350"/>
            <a:ext cx="11058000" cy="49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Введение.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Цели и задачи работы.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Сбор данных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ru-RU" sz="2400">
                <a:solidFill>
                  <a:schemeClr val="dk1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0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27" name="Google Shape;327;p30"/>
          <p:cNvSpPr txBox="1">
            <a:spLocks noGrp="1"/>
          </p:cNvSpPr>
          <p:nvPr>
            <p:ph type="title" idx="4294967295"/>
          </p:nvPr>
        </p:nvSpPr>
        <p:spPr>
          <a:xfrm>
            <a:off x="456900" y="925300"/>
            <a:ext cx="8707800" cy="1048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Предпосылка первой гипотезы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28" name="Google Shape;328;p30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29" name="Google Shape;329;p3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pic>
        <p:nvPicPr>
          <p:cNvPr id="330" name="Google Shape;330;p30" title="Screenshot at Jun 21 00-27-0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475" y="1888000"/>
            <a:ext cx="8318397" cy="46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36" name="Google Shape;336;p31"/>
          <p:cNvSpPr txBox="1">
            <a:spLocks noGrp="1"/>
          </p:cNvSpPr>
          <p:nvPr>
            <p:ph type="title" idx="4294967295"/>
          </p:nvPr>
        </p:nvSpPr>
        <p:spPr>
          <a:xfrm>
            <a:off x="722125" y="956700"/>
            <a:ext cx="10104300" cy="1149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Проверка первой гипотезы тестом Уилкоксона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37" name="Google Shape;337;p31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38" name="Google Shape;338;p31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pic>
        <p:nvPicPr>
          <p:cNvPr id="339" name="Google Shape;339;p31" title="Снимок экрана 2025-06-21 в 00.30.3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275" y="3690250"/>
            <a:ext cx="5954076" cy="2243326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1"/>
          <p:cNvSpPr txBox="1"/>
          <p:nvPr/>
        </p:nvSpPr>
        <p:spPr>
          <a:xfrm>
            <a:off x="782025" y="2059400"/>
            <a:ext cx="103311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Нулевая гипотеза (H₀): </a:t>
            </a:r>
            <a:endParaRPr b="1"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Медианное процентное изменение количества поездок с 8 до 9 часов утра в будние дни одинаково</a:t>
            </a:r>
            <a:r>
              <a:rPr lang="ru-RU" b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для такси и каршеринга.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Альтернативная гипотеза (H₁):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Медианное процентное изменение у такси значительно выше,</a:t>
            </a:r>
            <a:r>
              <a:rPr lang="ru-RU" b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чем у каршеринга.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31"/>
          <p:cNvSpPr txBox="1"/>
          <p:nvPr/>
        </p:nvSpPr>
        <p:spPr>
          <a:xfrm>
            <a:off x="7030475" y="3820500"/>
            <a:ext cx="4192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Результат:</a:t>
            </a:r>
            <a:endParaRPr sz="3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P-value &lt; 0.05</a:t>
            </a:r>
            <a:endParaRPr sz="3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2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47" name="Google Shape;347;p32"/>
          <p:cNvSpPr txBox="1">
            <a:spLocks noGrp="1"/>
          </p:cNvSpPr>
          <p:nvPr>
            <p:ph type="title" idx="4294967295"/>
          </p:nvPr>
        </p:nvSpPr>
        <p:spPr>
          <a:xfrm>
            <a:off x="767475" y="1009175"/>
            <a:ext cx="8100300" cy="1200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Выводы по первой гипотезе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48" name="Google Shape;348;p32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49" name="Google Shape;349;p3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50" name="Google Shape;350;p32"/>
          <p:cNvSpPr txBox="1"/>
          <p:nvPr/>
        </p:nvSpPr>
        <p:spPr>
          <a:xfrm>
            <a:off x="615775" y="2261625"/>
            <a:ext cx="10472100" cy="3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Каршеринговым компаниям стоит активнее стимулировать спрос до 9:00 через акции и маркетинг.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Необходимо перераспределить автомобили в жилые районы в ранние часы.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Рекомендуется внедрение 360-градусных камер с компьютерным зрением для ускорения начала аренды.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Такси-сервисам следует повысить скорость подачи и точность прогноза спроса с 8:30 до 9:30.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194" name="Google Shape;194;p15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195" name="Google Shape;195;p15"/>
          <p:cNvSpPr txBox="1"/>
          <p:nvPr/>
        </p:nvSpPr>
        <p:spPr>
          <a:xfrm>
            <a:off x="567000" y="1441350"/>
            <a:ext cx="11058000" cy="48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F2C68"/>
              </a:buClr>
              <a:buSzPts val="2400"/>
              <a:buAutoNum type="arabicPeriod"/>
            </a:pPr>
            <a:r>
              <a:rPr lang="ru-RU" sz="2400">
                <a:solidFill>
                  <a:srgbClr val="0F2C68"/>
                </a:solidFill>
              </a:rPr>
              <a:t>Введение.</a:t>
            </a:r>
            <a:endParaRPr sz="2400">
              <a:solidFill>
                <a:srgbClr val="0F2C68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Цели и задачи работы.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Сбор данных.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3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56" name="Google Shape;356;p33"/>
          <p:cNvSpPr txBox="1">
            <a:spLocks noGrp="1"/>
          </p:cNvSpPr>
          <p:nvPr>
            <p:ph type="title" idx="4294967295"/>
          </p:nvPr>
        </p:nvSpPr>
        <p:spPr>
          <a:xfrm>
            <a:off x="431600" y="697075"/>
            <a:ext cx="3351300" cy="25329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Предпосылка второй гипотезы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57" name="Google Shape;357;p33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58" name="Google Shape;358;p33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pic>
        <p:nvPicPr>
          <p:cNvPr id="359" name="Google Shape;359;p33" title="Снимок экрана 2025-06-21 в 00.40.2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4150" y="1297450"/>
            <a:ext cx="7974600" cy="49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3"/>
          <p:cNvSpPr txBox="1"/>
          <p:nvPr/>
        </p:nvSpPr>
        <p:spPr>
          <a:xfrm>
            <a:off x="515950" y="3019125"/>
            <a:ext cx="3267000" cy="26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0000FF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Тренд (trend) - плавное долгосрочное изменение значений ряда</a:t>
            </a: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0000FF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Сезонность (seasonality) - сезонные колебания ряда</a:t>
            </a:r>
            <a:endParaRPr sz="14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0000FF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Шум (noise) - шумовая/случайная компонента ряда</a:t>
            </a: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1" name="Google Shape;361;p33"/>
          <p:cNvSpPr txBox="1"/>
          <p:nvPr/>
        </p:nvSpPr>
        <p:spPr>
          <a:xfrm>
            <a:off x="3369525" y="6511400"/>
            <a:ext cx="4858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33"/>
          <p:cNvSpPr txBox="1"/>
          <p:nvPr/>
        </p:nvSpPr>
        <p:spPr>
          <a:xfrm>
            <a:off x="3242975" y="6389550"/>
            <a:ext cx="4858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68" name="Google Shape;368;p34"/>
          <p:cNvSpPr txBox="1">
            <a:spLocks noGrp="1"/>
          </p:cNvSpPr>
          <p:nvPr>
            <p:ph type="title" idx="4294967295"/>
          </p:nvPr>
        </p:nvSpPr>
        <p:spPr>
          <a:xfrm>
            <a:off x="456900" y="1009175"/>
            <a:ext cx="10639500" cy="1790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Проверка второй гипотезы тестом Дики-Фуллера 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69" name="Google Shape;369;p34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70" name="Google Shape;370;p3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71" name="Google Shape;371;p34"/>
          <p:cNvSpPr txBox="1"/>
          <p:nvPr/>
        </p:nvSpPr>
        <p:spPr>
          <a:xfrm>
            <a:off x="456900" y="2523350"/>
            <a:ext cx="7726800" cy="37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 b="1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Нулевая гипотеза (H₀):</a:t>
            </a:r>
            <a:endParaRPr sz="1350" b="1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0000FF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Согласно нулевой гипотезе, </a:t>
            </a:r>
            <a:r>
              <a:rPr lang="ru-RU" sz="1350" b="1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временной ряд имеет единичный корень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, то есть </a:t>
            </a:r>
            <a:r>
              <a:rPr lang="ru-RU" sz="1350" b="1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не является стационарным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. Это означает, что его статистические характеристики (среднее, дисперсия) изменяются со временем, что делает модельные прогнозы менее устойчивыми без предварительного преобразования (например, дифференцирования).</a:t>
            </a: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 b="1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Альтернативная гипотеза (H₁):</a:t>
            </a: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50">
                <a:solidFill>
                  <a:srgbClr val="0000FF"/>
                </a:solidFill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Альтернативная гипотеза утверждает, что </a:t>
            </a:r>
            <a:r>
              <a:rPr lang="ru-RU" sz="1350" b="1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ряд стационарен</a:t>
            </a:r>
            <a:r>
              <a:rPr lang="ru-RU" sz="1350">
                <a:highlight>
                  <a:srgbClr val="F7F7F7"/>
                </a:highlight>
                <a:latin typeface="Roboto"/>
                <a:ea typeface="Roboto"/>
                <a:cs typeface="Roboto"/>
                <a:sym typeface="Roboto"/>
              </a:rPr>
              <a:t>, то есть не содержит единичного корня. Это означает, что уровень временного ряда стабилен во времени, а колебания происходят вокруг устойчивого среднего значения с постоянной дисперсией.</a:t>
            </a:r>
            <a:endParaRPr sz="1350"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34"/>
          <p:cNvSpPr txBox="1"/>
          <p:nvPr/>
        </p:nvSpPr>
        <p:spPr>
          <a:xfrm>
            <a:off x="8329900" y="3154100"/>
            <a:ext cx="41925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Результат:</a:t>
            </a:r>
            <a:endParaRPr sz="3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P-value &gt; 0.05</a:t>
            </a:r>
            <a:endParaRPr sz="30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5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Гипотезы</a:t>
            </a:r>
            <a:endParaRPr/>
          </a:p>
        </p:txBody>
      </p:sp>
      <p:sp>
        <p:nvSpPr>
          <p:cNvPr id="378" name="Google Shape;378;p35"/>
          <p:cNvSpPr txBox="1">
            <a:spLocks noGrp="1"/>
          </p:cNvSpPr>
          <p:nvPr>
            <p:ph type="title" idx="4294967295"/>
          </p:nvPr>
        </p:nvSpPr>
        <p:spPr>
          <a:xfrm>
            <a:off x="456900" y="1009175"/>
            <a:ext cx="9939300" cy="129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/>
              <a:t>Выводы по второй гипотезе: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79" name="Google Shape;379;p35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80" name="Google Shape;380;p35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81" name="Google Shape;381;p35"/>
          <p:cNvSpPr txBox="1"/>
          <p:nvPr/>
        </p:nvSpPr>
        <p:spPr>
          <a:xfrm>
            <a:off x="615775" y="2261625"/>
            <a:ext cx="10472100" cy="26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Временные ряды поездок на такси и каршеринге в Москве за 2024 год оказались нестационарными по результатам ADF-теста.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Изменяющиеся средние и дисперсии указывают на влияние внешних факторов, таких как сезонность и социально-экономические изменения.</a:t>
            </a:r>
            <a:br>
              <a:rPr lang="ru-RU" sz="1800">
                <a:latin typeface="Roboto"/>
                <a:ea typeface="Roboto"/>
                <a:cs typeface="Roboto"/>
                <a:sym typeface="Roboto"/>
              </a:rPr>
            </a:b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ru-RU" sz="1800">
                <a:latin typeface="Roboto"/>
                <a:ea typeface="Roboto"/>
                <a:cs typeface="Roboto"/>
                <a:sym typeface="Roboto"/>
              </a:rPr>
              <a:t>Для более точного прогнозирования эффективно было бы использовать модели, учитывающие тренды и сезонность например ETNA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6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387" name="Google Shape;387;p36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388" name="Google Shape;388;p36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389" name="Google Shape;389;p36"/>
          <p:cNvSpPr txBox="1"/>
          <p:nvPr/>
        </p:nvSpPr>
        <p:spPr>
          <a:xfrm>
            <a:off x="567000" y="1441350"/>
            <a:ext cx="11058000" cy="48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Введение.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Цели и задачи работы.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Сбор данных</a:t>
            </a:r>
            <a:endParaRPr sz="2400">
              <a:solidFill>
                <a:srgbClr val="666666"/>
              </a:solidFill>
            </a:endParaRPr>
          </a:p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ru-RU" sz="2400">
                <a:solidFill>
                  <a:schemeClr val="dk1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>
            <a:spLocks noGrp="1"/>
          </p:cNvSpPr>
          <p:nvPr>
            <p:ph type="title"/>
          </p:nvPr>
        </p:nvSpPr>
        <p:spPr>
          <a:xfrm>
            <a:off x="585898" y="1447790"/>
            <a:ext cx="5245500" cy="77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700">
                <a:latin typeface="Merriweather SemiBold"/>
                <a:ea typeface="Merriweather SemiBold"/>
                <a:cs typeface="Merriweather SemiBold"/>
                <a:sym typeface="Merriweather SemiBold"/>
              </a:rPr>
              <a:t>Что было в данных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396" name="Google Shape;396;p37"/>
          <p:cNvSpPr txBox="1">
            <a:spLocks noGrp="1"/>
          </p:cNvSpPr>
          <p:nvPr>
            <p:ph type="body" idx="1"/>
          </p:nvPr>
        </p:nvSpPr>
        <p:spPr>
          <a:xfrm>
            <a:off x="585900" y="2379675"/>
            <a:ext cx="5245500" cy="3393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2200" b="1">
                <a:solidFill>
                  <a:schemeClr val="dk1"/>
                </a:solidFill>
              </a:rPr>
              <a:t>Исходные данные</a:t>
            </a:r>
            <a:endParaRPr sz="2200" b="1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-RU" sz="1800">
                <a:solidFill>
                  <a:srgbClr val="000000"/>
                </a:solidFill>
              </a:rPr>
              <a:t>Почасовые данные за 2024 год.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-RU" sz="1800">
                <a:solidFill>
                  <a:srgbClr val="000000"/>
                </a:solidFill>
              </a:rPr>
              <a:t>Целевая переменная: число поездок на такси.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-RU" sz="1800">
                <a:solidFill>
                  <a:srgbClr val="000000"/>
                </a:solidFill>
              </a:rPr>
              <a:t>Охват: 125+ районов Москвы.</a:t>
            </a:r>
            <a:endParaRPr sz="1800"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ru-RU" sz="1800">
                <a:solidFill>
                  <a:srgbClr val="000000"/>
                </a:solidFill>
              </a:rPr>
              <a:t>Мультисегментный временной ряд.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7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7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Font typeface="Arial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7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</p:txBody>
      </p:sp>
      <p:sp>
        <p:nvSpPr>
          <p:cNvPr id="400" name="Google Shape;400;p37"/>
          <p:cNvSpPr txBox="1"/>
          <p:nvPr/>
        </p:nvSpPr>
        <p:spPr>
          <a:xfrm>
            <a:off x="6162050" y="2406825"/>
            <a:ext cx="5596500" cy="34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2200" b="1">
                <a:solidFill>
                  <a:schemeClr val="dk1"/>
                </a:solidFill>
              </a:rPr>
              <a:t>Имеющиеся признаки</a:t>
            </a:r>
            <a:endParaRPr sz="2200" b="1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-RU" sz="1800"/>
              <a:t>Метео: температура, осадки, влажность, ветер.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-RU" sz="1800"/>
              <a:t>Временные: час, день недели, выходной, сезон.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-RU" sz="1800"/>
              <a:t>Районные: население, удалённость, загруженность метро.</a:t>
            </a: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8"/>
          <p:cNvSpPr txBox="1">
            <a:spLocks noGrp="1"/>
          </p:cNvSpPr>
          <p:nvPr>
            <p:ph type="title"/>
          </p:nvPr>
        </p:nvSpPr>
        <p:spPr>
          <a:xfrm>
            <a:off x="571151" y="1197077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4000" b="1" dirty="0" err="1"/>
              <a:t>Feature</a:t>
            </a:r>
            <a:r>
              <a:rPr lang="ru-RU" sz="4000" b="1" dirty="0"/>
              <a:t> </a:t>
            </a:r>
            <a:r>
              <a:rPr lang="ru-RU" sz="4000" b="1" dirty="0" err="1"/>
              <a:t>engineering</a:t>
            </a:r>
            <a:r>
              <a:rPr lang="ru-RU" sz="4000" b="1" dirty="0"/>
              <a:t>:</a:t>
            </a:r>
            <a:endParaRPr sz="40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 dirty="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07" name="Google Shape;407;p38"/>
          <p:cNvSpPr txBox="1">
            <a:spLocks noGrp="1"/>
          </p:cNvSpPr>
          <p:nvPr>
            <p:ph type="body" idx="1"/>
          </p:nvPr>
        </p:nvSpPr>
        <p:spPr>
          <a:xfrm>
            <a:off x="295925" y="1973700"/>
            <a:ext cx="6344700" cy="46812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Autofit/>
          </a:bodyPr>
          <a:lstStyle/>
          <a:p>
            <a:pPr marL="457200" lvl="0" indent="-31861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18"/>
              <a:buAutoNum type="arabicPeriod"/>
            </a:pPr>
            <a:r>
              <a:rPr lang="ru-RU" sz="1417" b="1" dirty="0">
                <a:solidFill>
                  <a:schemeClr val="dk1"/>
                </a:solidFill>
              </a:rPr>
              <a:t>Временные признаки:</a:t>
            </a:r>
            <a:endParaRPr sz="1417" b="1" dirty="0">
              <a:solidFill>
                <a:schemeClr val="dk1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Месяц, день недели, час, номер недели года — отражают сезонность и циклы активности пользователей.</a:t>
            </a:r>
            <a:endParaRPr sz="1217" dirty="0">
              <a:solidFill>
                <a:srgbClr val="000000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Лаги и скользящие средние по числу поездок на такси и каршеринге — позволяют моделям учитывать инерцию поведения и краткосрочные тренды:</a:t>
            </a:r>
            <a:endParaRPr sz="1217" dirty="0">
              <a:solidFill>
                <a:srgbClr val="000000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Лаги: 3ч, 6ч, 24ч, 7 суток;</a:t>
            </a:r>
            <a:endParaRPr sz="1217" dirty="0">
              <a:solidFill>
                <a:srgbClr val="000000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Скользящее среднее: 3ч, 6ч, 24ч, 7 суток.</a:t>
            </a:r>
            <a:endParaRPr sz="1217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217" dirty="0">
              <a:solidFill>
                <a:srgbClr val="000000"/>
              </a:solidFill>
            </a:endParaRPr>
          </a:p>
          <a:p>
            <a:pPr marL="457200" lvl="0" indent="-31861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18"/>
              <a:buAutoNum type="arabicPeriod"/>
            </a:pPr>
            <a:r>
              <a:rPr lang="ru-RU" sz="1417" b="1" dirty="0">
                <a:solidFill>
                  <a:schemeClr val="dk1"/>
                </a:solidFill>
              </a:rPr>
              <a:t>Пространственные признаки:</a:t>
            </a:r>
            <a:endParaRPr sz="1417" b="1" dirty="0">
              <a:solidFill>
                <a:schemeClr val="dk1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Флаги “внутри Садового кольца”, “внутри ТТК”, “внутри МКАД” — отражают уровень урбанизации района.</a:t>
            </a:r>
            <a:endParaRPr sz="1217" dirty="0">
              <a:solidFill>
                <a:srgbClr val="000000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Расстояние до центра Москвы — косвенно отражает транспортную доступность и плотность населения.</a:t>
            </a:r>
            <a:endParaRPr sz="1217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217" dirty="0">
              <a:solidFill>
                <a:srgbClr val="000000"/>
              </a:solidFill>
            </a:endParaRPr>
          </a:p>
          <a:p>
            <a:pPr marL="457200" lvl="0" indent="-318611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18"/>
              <a:buAutoNum type="arabicPeriod"/>
            </a:pPr>
            <a:r>
              <a:rPr lang="ru-RU" sz="1417" b="1" dirty="0">
                <a:solidFill>
                  <a:schemeClr val="dk1"/>
                </a:solidFill>
              </a:rPr>
              <a:t>Социально-экономические:</a:t>
            </a:r>
            <a:endParaRPr sz="1417" b="1" dirty="0">
              <a:solidFill>
                <a:schemeClr val="dk1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Относительная стоимость квадратного метра в районе — как прокси-индикатор престижности и платежеспособности населения.</a:t>
            </a:r>
            <a:endParaRPr sz="1217" dirty="0">
              <a:solidFill>
                <a:srgbClr val="000000"/>
              </a:solidFill>
            </a:endParaRPr>
          </a:p>
          <a:p>
            <a:pPr marL="457200" lvl="0" indent="-30591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18"/>
              <a:buChar char="●"/>
            </a:pPr>
            <a:r>
              <a:rPr lang="ru-RU" sz="1217" dirty="0">
                <a:solidFill>
                  <a:srgbClr val="000000"/>
                </a:solidFill>
              </a:rPr>
              <a:t>Относительная загруженность метро — показывает уровень мобильности и доступности общественного транспорта.</a:t>
            </a:r>
            <a:endParaRPr sz="1217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217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200"/>
              </a:spcAft>
              <a:buSzPts val="1018"/>
              <a:buNone/>
            </a:pPr>
            <a:endParaRPr sz="1865" b="1" dirty="0">
              <a:solidFill>
                <a:srgbClr val="000000"/>
              </a:solidFill>
            </a:endParaRPr>
          </a:p>
        </p:txBody>
      </p:sp>
      <p:sp>
        <p:nvSpPr>
          <p:cNvPr id="408" name="Google Shape;408;p38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8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8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8"/>
          <p:cNvSpPr txBox="1"/>
          <p:nvPr/>
        </p:nvSpPr>
        <p:spPr>
          <a:xfrm>
            <a:off x="6640625" y="1973700"/>
            <a:ext cx="5379000" cy="46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</a:rPr>
              <a:t>4.   Погодные признаки:</a:t>
            </a:r>
            <a:endParaRPr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Погодные аномалии — флаги экстремальных состояний: жара, мороз, сильный ветер, высокая влажность;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Категории “хорошая”, “плохая” и “экстремальная” погода по погодным кодам.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</a:rPr>
              <a:t>5.   Производные поведенческие признаки:</a:t>
            </a:r>
            <a:endParaRPr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Разности и ускорения числа поездок — имитируют производные по времени (diff и acceleration) для отслеживания “разгона” спроса.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9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ru-RU" sz="4000" b="1"/>
              <a:t>Какие модели использовались</a:t>
            </a:r>
            <a:endParaRPr sz="4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18" name="Google Shape;418;p39"/>
          <p:cNvSpPr txBox="1">
            <a:spLocks noGrp="1"/>
          </p:cNvSpPr>
          <p:nvPr>
            <p:ph type="body" idx="1"/>
          </p:nvPr>
        </p:nvSpPr>
        <p:spPr>
          <a:xfrm>
            <a:off x="585901" y="2379675"/>
            <a:ext cx="7743900" cy="3393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/>
          </a:bodyPr>
          <a:lstStyle/>
          <a:p>
            <a:pPr marL="457200" lvl="0" indent="-3937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ru-RU" sz="2600" b="1">
                <a:solidFill>
                  <a:schemeClr val="dk1"/>
                </a:solidFill>
              </a:rPr>
              <a:t>Ridge</a:t>
            </a:r>
            <a:endParaRPr sz="2600" b="1">
              <a:solidFill>
                <a:schemeClr val="dk1"/>
              </a:solidFill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ru-RU" sz="2600" b="1">
                <a:solidFill>
                  <a:schemeClr val="dk1"/>
                </a:solidFill>
              </a:rPr>
              <a:t>RandomForest</a:t>
            </a:r>
            <a:endParaRPr sz="2600" b="1">
              <a:solidFill>
                <a:schemeClr val="dk1"/>
              </a:solidFill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ru-RU" sz="2600" b="1">
                <a:solidFill>
                  <a:schemeClr val="dk1"/>
                </a:solidFill>
              </a:rPr>
              <a:t>CatBoost</a:t>
            </a:r>
            <a:endParaRPr sz="2600" b="1">
              <a:solidFill>
                <a:schemeClr val="dk1"/>
              </a:solidFill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ru-RU" sz="2600" b="1">
                <a:solidFill>
                  <a:schemeClr val="dk1"/>
                </a:solidFill>
              </a:rPr>
              <a:t>XGBoost</a:t>
            </a:r>
            <a:endParaRPr sz="2600" b="1">
              <a:solidFill>
                <a:schemeClr val="dk1"/>
              </a:solidFill>
            </a:endParaRPr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ru-RU" sz="2600" b="1">
                <a:solidFill>
                  <a:schemeClr val="dk1"/>
                </a:solidFill>
              </a:rPr>
              <a:t>CatBoost (ETNA)</a:t>
            </a:r>
            <a:endParaRPr sz="2600" b="1">
              <a:solidFill>
                <a:schemeClr val="dk1"/>
              </a:solidFill>
            </a:endParaRPr>
          </a:p>
        </p:txBody>
      </p:sp>
      <p:sp>
        <p:nvSpPr>
          <p:cNvPr id="419" name="Google Shape;419;p39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9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9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Ridge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28" name="Google Shape;428;p40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-RU" sz="1100" b="1">
                <a:solidFill>
                  <a:schemeClr val="dk1"/>
                </a:solidFill>
              </a:rPr>
            </a:b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Базовая линейная модель без учёта временных лагов и трендов. Продемонстрировала наибольшие ошибки и низкую точность на тестовой выборке (SMAPE 61.47%), что свидетельствует о недостаточной гибкости модели для данной задачи.</a:t>
            </a:r>
            <a:endParaRPr sz="2600" b="1">
              <a:solidFill>
                <a:schemeClr val="dk1"/>
              </a:solidFill>
            </a:endParaRPr>
          </a:p>
        </p:txBody>
      </p:sp>
      <p:sp>
        <p:nvSpPr>
          <p:cNvPr id="429" name="Google Shape;429;p40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40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0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40"/>
          <p:cNvSpPr txBox="1"/>
          <p:nvPr/>
        </p:nvSpPr>
        <p:spPr>
          <a:xfrm>
            <a:off x="585900" y="2199700"/>
            <a:ext cx="22629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модели: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433" name="Google Shape;433;p40"/>
          <p:cNvGraphicFramePr/>
          <p:nvPr>
            <p:extLst>
              <p:ext uri="{D42A27DB-BD31-4B8C-83A1-F6EECF244321}">
                <p14:modId xmlns:p14="http://schemas.microsoft.com/office/powerpoint/2010/main" val="2412213828"/>
              </p:ext>
            </p:extLst>
          </p:nvPr>
        </p:nvGraphicFramePr>
        <p:xfrm>
          <a:off x="667575" y="2826774"/>
          <a:ext cx="4990891" cy="3271099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111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36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54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19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0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49,73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61,47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0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20 689,55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28 459,37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9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97,64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115,42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1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RandomForest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40" name="Google Shape;440;p41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-RU" sz="1100" b="1">
                <a:solidFill>
                  <a:schemeClr val="dk1"/>
                </a:solidFill>
              </a:rPr>
            </a:b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Без временных лагов, но с пространственными и социально-экономическими признаками. Показала хорошие результаты по MAE и SMAPE на тесте (35.49 и 14.19% соответственно), однако значительная разница между тренировочными и тестовыми метриками указывает на склонность к переобучению.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441" name="Google Shape;441;p41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1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1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41"/>
          <p:cNvSpPr txBox="1"/>
          <p:nvPr/>
        </p:nvSpPr>
        <p:spPr>
          <a:xfrm>
            <a:off x="585900" y="2199700"/>
            <a:ext cx="22629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модели: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445" name="Google Shape;445;p41"/>
          <p:cNvGraphicFramePr/>
          <p:nvPr>
            <p:extLst>
              <p:ext uri="{D42A27DB-BD31-4B8C-83A1-F6EECF244321}">
                <p14:modId xmlns:p14="http://schemas.microsoft.com/office/powerpoint/2010/main" val="2617936410"/>
              </p:ext>
            </p:extLst>
          </p:nvPr>
        </p:nvGraphicFramePr>
        <p:xfrm>
          <a:off x="667575" y="2787445"/>
          <a:ext cx="4861588" cy="3295678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057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8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56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83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78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3,97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14,19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78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183,12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3 937,36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578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7,37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35,49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CatBoostRegressor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52" name="Google Shape;452;p42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Мощный алгоритм градиентного бустинга, который особенно хорошо работает с временными рядами и большим количеством категориальных и поведенческих признаков. 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В нашем проекте CatBoost эффективно использовал лаги и скользящие средние, что позволило модели уловить динамику почасового спроса на такси по районам Москвы. Благодаря встроенным механизмам борьбы с переобучением модель показала стабильные результаты на кросс-валидации и высокую точность на тестовой выборке.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453" name="Google Shape;453;p42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42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42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2"/>
          <p:cNvSpPr txBox="1"/>
          <p:nvPr/>
        </p:nvSpPr>
        <p:spPr>
          <a:xfrm>
            <a:off x="585900" y="2199700"/>
            <a:ext cx="22629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модели: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457" name="Google Shape;457;p42"/>
          <p:cNvGraphicFramePr/>
          <p:nvPr>
            <p:extLst>
              <p:ext uri="{D42A27DB-BD31-4B8C-83A1-F6EECF244321}">
                <p14:modId xmlns:p14="http://schemas.microsoft.com/office/powerpoint/2010/main" val="1864089611"/>
              </p:ext>
            </p:extLst>
          </p:nvPr>
        </p:nvGraphicFramePr>
        <p:xfrm>
          <a:off x="667575" y="2787445"/>
          <a:ext cx="4981058" cy="3295681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1076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09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2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483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57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10,08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10,07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57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865,50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1 158,12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578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18,44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20,43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body" idx="2"/>
          </p:nvPr>
        </p:nvSpPr>
        <p:spPr>
          <a:xfrm>
            <a:off x="3459175" y="548725"/>
            <a:ext cx="23901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02" name="Google Shape;202;p16"/>
          <p:cNvSpPr txBox="1">
            <a:spLocks noGrp="1"/>
          </p:cNvSpPr>
          <p:nvPr>
            <p:ph type="body" idx="4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Введение</a:t>
            </a:r>
            <a:endParaRPr/>
          </a:p>
        </p:txBody>
      </p:sp>
      <p:sp>
        <p:nvSpPr>
          <p:cNvPr id="203" name="Google Shape;203;p16"/>
          <p:cNvSpPr txBox="1"/>
          <p:nvPr/>
        </p:nvSpPr>
        <p:spPr>
          <a:xfrm>
            <a:off x="441450" y="1811399"/>
            <a:ext cx="11309100" cy="3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E2D69"/>
                </a:solidFill>
              </a:rPr>
              <a:t>Наш проект посвящен прогнозированию спроса на такси и каршеринг по районам Москвы. В условиях непредсказуемого трафика пробок и транспорта Москвы, такая задача становится особенно важной для оптимизации ресурсов.</a:t>
            </a: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rgbClr val="0E2D69"/>
                </a:solidFill>
              </a:rPr>
              <a:t>Актуальность</a:t>
            </a:r>
            <a:r>
              <a:rPr lang="ru-RU" sz="1800">
                <a:solidFill>
                  <a:srgbClr val="0E2D69"/>
                </a:solidFill>
              </a:rPr>
              <a:t> проекта связана с необходимостью более точного управления сервисами такси и каршеринга в городе, учитывая территориальные, временные, а также множество экономических особенностей спроса.</a:t>
            </a: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rgbClr val="0E2D69"/>
                </a:solidFill>
              </a:rPr>
              <a:t>Новизна</a:t>
            </a:r>
            <a:r>
              <a:rPr lang="ru-RU" sz="1800">
                <a:solidFill>
                  <a:srgbClr val="0E2D69"/>
                </a:solidFill>
              </a:rPr>
              <a:t> заключается в использовании персонализации моделей прогнозирования, основанных на данных по отдельным районам, с применением машинного обучения и учётом различных факторов - от времени суток до погодных условий.</a:t>
            </a: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3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CatBoostRegressor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64" name="Google Shape;464;p43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3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3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43"/>
          <p:cNvSpPr txBox="1"/>
          <p:nvPr/>
        </p:nvSpPr>
        <p:spPr>
          <a:xfrm>
            <a:off x="585900" y="2199700"/>
            <a:ext cx="3517200" cy="9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на временной кросс-валидации (5 фолдов):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468" name="Google Shape;468;p43"/>
          <p:cNvGraphicFramePr/>
          <p:nvPr/>
        </p:nvGraphicFramePr>
        <p:xfrm>
          <a:off x="585900" y="3146225"/>
          <a:ext cx="3811175" cy="2180925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20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6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11,87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6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2 215,24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6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22,32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69" name="Google Shape;469;p43" title="new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725" y="2199687"/>
            <a:ext cx="6994901" cy="39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4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CatBoostRegressor 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76" name="Google Shape;476;p44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44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44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79" name="Google Shape;479;p44"/>
          <p:cNvGraphicFramePr/>
          <p:nvPr/>
        </p:nvGraphicFramePr>
        <p:xfrm>
          <a:off x="1510688" y="2346375"/>
          <a:ext cx="9170625" cy="3927440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60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1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6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№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Фича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Вес (%) 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n_taxi_start_lag7day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55.38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n_taxi_start_rolling3_mean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13,97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n_taxi_start_lag24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12,95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taxi_diff_2h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4.15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5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hour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2,74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6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taxi_diff_1h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2.60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is_holiday_or_weekend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1.37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n_taxi_start_lag3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1.00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9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n_taxi_start_rolling24_mean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0.85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10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week_number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0.62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5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XGBRegressor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86" name="Google Shape;486;p45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XGBoost — эффективный градиентный бустинг, который показал близкие по качеству результаты к CatBoost. В работе с нашими данными XGBoost также использовал временные признаки и продемонстрировал высокую точность прогноза. Несмотря на необходимость отдельной обработки категориальных признаков, модель успешно справилась с задачей и обеспечила стабильность предсказаний.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487" name="Google Shape;487;p45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45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45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5"/>
          <p:cNvSpPr txBox="1"/>
          <p:nvPr/>
        </p:nvSpPr>
        <p:spPr>
          <a:xfrm>
            <a:off x="585900" y="2199700"/>
            <a:ext cx="22629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модели: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491" name="Google Shape;491;p45"/>
          <p:cNvGraphicFramePr/>
          <p:nvPr>
            <p:extLst>
              <p:ext uri="{D42A27DB-BD31-4B8C-83A1-F6EECF244321}">
                <p14:modId xmlns:p14="http://schemas.microsoft.com/office/powerpoint/2010/main" val="2088629762"/>
              </p:ext>
            </p:extLst>
          </p:nvPr>
        </p:nvGraphicFramePr>
        <p:xfrm>
          <a:off x="667575" y="2772697"/>
          <a:ext cx="4971226" cy="3310427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103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83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93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21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943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10,21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10,00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943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921,98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1 246,61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943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18,83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20,96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46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XGBRegressor 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498" name="Google Shape;498;p46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46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46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1" name="Google Shape;501;p46" title="newplot (1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750" y="2058850"/>
            <a:ext cx="7057974" cy="4356776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6"/>
          <p:cNvSpPr txBox="1"/>
          <p:nvPr/>
        </p:nvSpPr>
        <p:spPr>
          <a:xfrm>
            <a:off x="7510450" y="2087850"/>
            <a:ext cx="4436700" cy="43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b="1">
                <a:solidFill>
                  <a:schemeClr val="dk1"/>
                </a:solidFill>
              </a:rPr>
              <a:t>Плюсы, проявившиеся в проекте:</a:t>
            </a:r>
            <a:endParaRPr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Высокая скорость обучения и возможность гибкой настройки регуляризаций</a:t>
            </a:r>
            <a:br>
              <a:rPr lang="ru-RU" sz="1200"/>
            </a:b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Хорошее качество прогноза с учётом временных лагов (SMAPE ~10%)</a:t>
            </a:r>
            <a:br>
              <a:rPr lang="ru-RU" sz="1200"/>
            </a:b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ru-RU" sz="1200"/>
              <a:t>Эффективность при работе с большим набором числовых признаков</a:t>
            </a:r>
            <a:br>
              <a:rPr lang="ru-RU" sz="1200"/>
            </a:br>
            <a:endParaRPr sz="12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ru-RU" sz="1200"/>
              <a:t>Устойчивость и стабильность результатов на тестовой выборке</a:t>
            </a:r>
            <a:br>
              <a:rPr lang="ru-RU" sz="1100"/>
            </a:br>
            <a:endParaRPr sz="11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7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76641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4111" b="1"/>
              <a:t>XGBRegressor </a:t>
            </a:r>
            <a:endParaRPr sz="6311" b="1"/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509" name="Google Shape;509;p47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47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47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12" name="Google Shape;512;p47"/>
          <p:cNvGraphicFramePr/>
          <p:nvPr/>
        </p:nvGraphicFramePr>
        <p:xfrm>
          <a:off x="1510688" y="2346375"/>
          <a:ext cx="9170625" cy="3927440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60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12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56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0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№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Фича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Вес (%) </a:t>
                      </a:r>
                      <a:endParaRPr sz="16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n_taxi_start_lag7day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78,4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n_taxi_start_lag24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8,9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n_taxi_start_rolling3_mean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4,2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taxi_diff_2h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1,4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5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taxi_diff_1h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0,9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6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is_holiday_or_weekend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0,7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n_taxi_start_lag3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0,6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n_taxi_start_rolling24_mean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9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n_carsharing_start_lag168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0075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10</a:t>
                      </a:r>
                      <a:endParaRPr sz="11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hour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0,4</a:t>
                      </a:r>
                      <a:endParaRPr sz="11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8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80556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ru-RU" sz="4111" b="1"/>
              <a:t>CatBoostPerSegmentModel(ETNA)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519" name="Google Shape;519;p48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В нашем проекте мы использовали модель CatBoostPerSegmentModel из ETNA — она обучается отдельно для каждого района Москвы, что даёт возможность учитывать уникальные временные и пространственные паттерны спроса на такси. 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850">
                <a:solidFill>
                  <a:schemeClr val="dk1"/>
                </a:solidFill>
                <a:highlight>
                  <a:srgbClr val="FFFFFF"/>
                </a:highlight>
              </a:rPr>
              <a:t>Модель применяла временные признаки и экзогенные факторы для повышения качества прогноза. Несмотря на хорошие показатели на обучающей выборке, на тестовой выборке наблюдалось значительное ухудшение результатов, что указывает на переобучение.</a:t>
            </a: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520" name="Google Shape;520;p48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48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8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48"/>
          <p:cNvSpPr txBox="1"/>
          <p:nvPr/>
        </p:nvSpPr>
        <p:spPr>
          <a:xfrm>
            <a:off x="585900" y="2199700"/>
            <a:ext cx="52152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>
                <a:solidFill>
                  <a:schemeClr val="dk1"/>
                </a:solidFill>
              </a:rPr>
              <a:t>Метрики модели (без экзогенных признаков):</a:t>
            </a:r>
            <a:br>
              <a:rPr lang="ru-RU" sz="1350"/>
            </a:br>
            <a:endParaRPr sz="135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/>
          </a:p>
        </p:txBody>
      </p:sp>
      <p:graphicFrame>
        <p:nvGraphicFramePr>
          <p:cNvPr id="524" name="Google Shape;524;p48"/>
          <p:cNvGraphicFramePr/>
          <p:nvPr>
            <p:extLst>
              <p:ext uri="{D42A27DB-BD31-4B8C-83A1-F6EECF244321}">
                <p14:modId xmlns:p14="http://schemas.microsoft.com/office/powerpoint/2010/main" val="4168325572"/>
              </p:ext>
            </p:extLst>
          </p:nvPr>
        </p:nvGraphicFramePr>
        <p:xfrm>
          <a:off x="667575" y="2757948"/>
          <a:ext cx="5010553" cy="3325177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120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89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1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5591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0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8,93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38,16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30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856,75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24 096,85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30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17,02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98,94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9"/>
          <p:cNvSpPr txBox="1">
            <a:spLocks noGrp="1"/>
          </p:cNvSpPr>
          <p:nvPr>
            <p:ph type="title"/>
          </p:nvPr>
        </p:nvSpPr>
        <p:spPr>
          <a:xfrm>
            <a:off x="585900" y="1447800"/>
            <a:ext cx="96867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ru-RU" sz="4111" b="1"/>
              <a:t>CatBoostPerSegmentModel+exog(ETNA)</a:t>
            </a:r>
            <a:endParaRPr sz="370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531" name="Google Shape;531;p49"/>
          <p:cNvSpPr txBox="1">
            <a:spLocks noGrp="1"/>
          </p:cNvSpPr>
          <p:nvPr>
            <p:ph type="body" idx="1"/>
          </p:nvPr>
        </p:nvSpPr>
        <p:spPr>
          <a:xfrm>
            <a:off x="6259900" y="2379600"/>
            <a:ext cx="5701800" cy="4188300"/>
          </a:xfrm>
          <a:prstGeom prst="rect">
            <a:avLst/>
          </a:prstGeom>
        </p:spPr>
        <p:txBody>
          <a:bodyPr spcFirstLastPara="1" wrap="square" lIns="0" tIns="0" rIns="0" bIns="45700" anchor="t" anchorCtr="0">
            <a:normAutofit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400" b="1">
                <a:solidFill>
                  <a:schemeClr val="dk1"/>
                </a:solidFill>
              </a:rPr>
              <a:t>Плюсы, проявившиеся в проекте:</a:t>
            </a:r>
            <a:endParaRPr sz="1400"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Учитывает индивидуальные особенности и сезонность для каждого района</a:t>
            </a:r>
            <a:br>
              <a:rPr lang="ru-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Позволяет использовать широкий набор внешних (экзогенных) признаков</a:t>
            </a:r>
            <a:br>
              <a:rPr lang="ru-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Потенциально лучше захватывает сложные временные паттерны и локальные тренды</a:t>
            </a:r>
            <a:br>
              <a:rPr lang="ru-RU" sz="1200">
                <a:solidFill>
                  <a:srgbClr val="000000"/>
                </a:solidFill>
              </a:rPr>
            </a:b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-RU" sz="1400" b="1">
                <a:solidFill>
                  <a:schemeClr val="dk1"/>
                </a:solidFill>
              </a:rPr>
              <a:t>Минусы:</a:t>
            </a:r>
            <a:endParaRPr sz="1400" b="1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Склонность к переобучению, особенно при ограниченном объёме данных</a:t>
            </a:r>
            <a:br>
              <a:rPr lang="ru-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Требует существенных вычислительных ресурсов и времени на обучение</a:t>
            </a:r>
            <a:br>
              <a:rPr lang="ru-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ru-RU" sz="1200">
                <a:solidFill>
                  <a:schemeClr val="dk1"/>
                </a:solidFill>
              </a:rPr>
              <a:t>В текущей реализации не достигла устойчивой точности на тестовой выборке</a:t>
            </a:r>
            <a:br>
              <a:rPr lang="ru-RU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100">
              <a:solidFill>
                <a:srgbClr val="000000"/>
              </a:solidFill>
            </a:endParaRPr>
          </a:p>
        </p:txBody>
      </p:sp>
      <p:sp>
        <p:nvSpPr>
          <p:cNvPr id="532" name="Google Shape;532;p49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9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9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9"/>
          <p:cNvSpPr txBox="1"/>
          <p:nvPr/>
        </p:nvSpPr>
        <p:spPr>
          <a:xfrm>
            <a:off x="585900" y="2199700"/>
            <a:ext cx="5215200" cy="6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ru-RU" sz="1700" b="1" dirty="0">
                <a:solidFill>
                  <a:schemeClr val="dk1"/>
                </a:solidFill>
              </a:rPr>
              <a:t>Метрики модели (с экзогенными признаками):</a:t>
            </a:r>
            <a:br>
              <a:rPr lang="ru-RU" sz="1350" dirty="0"/>
            </a:br>
            <a:endParaRPr sz="1350" dirty="0"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50" dirty="0"/>
          </a:p>
        </p:txBody>
      </p:sp>
      <p:graphicFrame>
        <p:nvGraphicFramePr>
          <p:cNvPr id="536" name="Google Shape;536;p49"/>
          <p:cNvGraphicFramePr/>
          <p:nvPr>
            <p:extLst>
              <p:ext uri="{D42A27DB-BD31-4B8C-83A1-F6EECF244321}">
                <p14:modId xmlns:p14="http://schemas.microsoft.com/office/powerpoint/2010/main" val="2681988438"/>
              </p:ext>
            </p:extLst>
          </p:nvPr>
        </p:nvGraphicFramePr>
        <p:xfrm>
          <a:off x="667575" y="2856400"/>
          <a:ext cx="4861588" cy="3226725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2057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87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56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057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Train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Test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871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8,36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5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28,82</a:t>
                      </a:r>
                      <a:r>
                        <a:rPr lang="ru-RU" sz="1600" b="1">
                          <a:solidFill>
                            <a:schemeClr val="dk1"/>
                          </a:solidFill>
                        </a:rPr>
                        <a:t>%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71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721,11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15 264,08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871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>
                          <a:solidFill>
                            <a:schemeClr val="dk1"/>
                          </a:solidFill>
                        </a:rPr>
                        <a:t>15,62</a:t>
                      </a:r>
                      <a:endParaRPr sz="20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 b="1" dirty="0">
                          <a:solidFill>
                            <a:schemeClr val="dk1"/>
                          </a:solidFill>
                        </a:rPr>
                        <a:t>72,71</a:t>
                      </a:r>
                      <a:endParaRPr sz="20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50"/>
          <p:cNvSpPr txBox="1">
            <a:spLocks noGrp="1"/>
          </p:cNvSpPr>
          <p:nvPr>
            <p:ph type="title"/>
          </p:nvPr>
        </p:nvSpPr>
        <p:spPr>
          <a:xfrm>
            <a:off x="586025" y="1041863"/>
            <a:ext cx="9686700" cy="931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ru-RU" sz="4111" b="1" dirty="0"/>
              <a:t>Сравнительная таблица</a:t>
            </a:r>
            <a:endParaRPr sz="3700" dirty="0"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  <p:sp>
        <p:nvSpPr>
          <p:cNvPr id="543" name="Google Shape;543;p50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Факультет компьютерных наук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50"/>
          <p:cNvSpPr txBox="1">
            <a:spLocks noGrp="1"/>
          </p:cNvSpPr>
          <p:nvPr>
            <p:ph type="body" idx="4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50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Модель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46" name="Google Shape;546;p50"/>
          <p:cNvGraphicFramePr/>
          <p:nvPr>
            <p:extLst>
              <p:ext uri="{D42A27DB-BD31-4B8C-83A1-F6EECF244321}">
                <p14:modId xmlns:p14="http://schemas.microsoft.com/office/powerpoint/2010/main" val="1158614753"/>
              </p:ext>
            </p:extLst>
          </p:nvPr>
        </p:nvGraphicFramePr>
        <p:xfrm>
          <a:off x="1212151" y="1973663"/>
          <a:ext cx="8610277" cy="4300111"/>
        </p:xfrm>
        <a:graphic>
          <a:graphicData uri="http://schemas.openxmlformats.org/drawingml/2006/table">
            <a:tbl>
              <a:tblPr>
                <a:noFill/>
                <a:tableStyleId>{F846FBE2-11DB-4D7B-965B-E977099C0FB9}</a:tableStyleId>
              </a:tblPr>
              <a:tblGrid>
                <a:gridCol w="1945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99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2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526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591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9362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1252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(train)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MAE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(test)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MSE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(train)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 dirty="0">
                          <a:solidFill>
                            <a:schemeClr val="dk1"/>
                          </a:solidFill>
                        </a:rPr>
                        <a:t>MSE</a:t>
                      </a:r>
                      <a:endParaRPr sz="1300" b="1"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 dirty="0">
                          <a:solidFill>
                            <a:schemeClr val="dk1"/>
                          </a:solidFill>
                        </a:rPr>
                        <a:t>(</a:t>
                      </a:r>
                      <a:r>
                        <a:rPr lang="ru-RU" sz="1300" b="1" dirty="0" err="1">
                          <a:solidFill>
                            <a:schemeClr val="dk1"/>
                          </a:solidFill>
                        </a:rPr>
                        <a:t>test</a:t>
                      </a:r>
                      <a:r>
                        <a:rPr lang="ru-RU" sz="1300" b="1" dirty="0">
                          <a:solidFill>
                            <a:schemeClr val="dk1"/>
                          </a:solidFill>
                        </a:rPr>
                        <a:t>)</a:t>
                      </a:r>
                      <a:endParaRPr sz="13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(train)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SMAPE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300" b="1">
                          <a:solidFill>
                            <a:schemeClr val="dk1"/>
                          </a:solidFill>
                        </a:rPr>
                        <a:t>(test)</a:t>
                      </a:r>
                      <a:endParaRPr sz="1300"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903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Ridge</a:t>
                      </a:r>
                      <a:endParaRPr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97.64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115.42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20689.55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28459.37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49.73%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61.47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242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RandomForest</a:t>
                      </a:r>
                      <a:endParaRPr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7.37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35.49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183.12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3937.36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3.97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14.19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03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CatBoost</a:t>
                      </a:r>
                      <a:endParaRPr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18.44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20.43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865.50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1158.12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10.08</a:t>
                      </a: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rgbClr val="FFFFFF"/>
                          </a:highlight>
                        </a:rPr>
                        <a:t>10.07</a:t>
                      </a:r>
                      <a:r>
                        <a:rPr lang="ru-RU" sz="1500" b="1">
                          <a:solidFill>
                            <a:srgbClr val="029C63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rgbClr val="029C63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903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XGBoost</a:t>
                      </a:r>
                      <a:endParaRPr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18.83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20.96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921.98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1246.61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10.21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10.00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903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CatBoost (ETNA без экзогенных)</a:t>
                      </a:r>
                      <a:endParaRPr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17.02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98.94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856.75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24096.85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8.93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38.16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9032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>
                          <a:highlight>
                            <a:srgbClr val="FFFFFF"/>
                          </a:highlight>
                        </a:rPr>
                        <a:t>CatBoost (ETNA с экзогенными)</a:t>
                      </a:r>
                      <a:endParaRPr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15.62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72.71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721.11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15264.08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8.36</a:t>
                      </a:r>
                      <a:r>
                        <a:rPr lang="ru-RU" sz="1500" b="1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500" b="1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28.82</a:t>
                      </a:r>
                      <a:r>
                        <a:rPr lang="ru-RU" sz="1500" b="1" dirty="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</a:rPr>
                        <a:t>%</a:t>
                      </a:r>
                      <a:endParaRPr sz="1500" b="1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57150" marR="57150" marT="57150" marB="5715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1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Прикладная математика и информатика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</p:txBody>
      </p:sp>
      <p:sp>
        <p:nvSpPr>
          <p:cNvPr id="552" name="Google Shape;552;p51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Программа, оценивающая способность к переключению между задачами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</p:txBody>
      </p:sp>
      <p:sp>
        <p:nvSpPr>
          <p:cNvPr id="553" name="Google Shape;553;p51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Оценка результатов и тестирование</a:t>
            </a:r>
            <a:endParaRPr/>
          </a:p>
        </p:txBody>
      </p:sp>
      <p:sp>
        <p:nvSpPr>
          <p:cNvPr id="554" name="Google Shape;554;p51"/>
          <p:cNvSpPr txBox="1">
            <a:spLocks noGrp="1"/>
          </p:cNvSpPr>
          <p:nvPr>
            <p:ph type="title"/>
          </p:nvPr>
        </p:nvSpPr>
        <p:spPr>
          <a:xfrm>
            <a:off x="585897" y="1447790"/>
            <a:ext cx="110580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/>
              <a:t>Было проведено тестирование на большой выборке данных</a:t>
            </a:r>
            <a:endParaRPr/>
          </a:p>
        </p:txBody>
      </p:sp>
      <p:sp>
        <p:nvSpPr>
          <p:cNvPr id="555" name="Google Shape;555;p51"/>
          <p:cNvSpPr txBox="1">
            <a:spLocks noGrp="1"/>
          </p:cNvSpPr>
          <p:nvPr>
            <p:ph type="body" idx="4"/>
          </p:nvPr>
        </p:nvSpPr>
        <p:spPr>
          <a:xfrm>
            <a:off x="575076" y="4103994"/>
            <a:ext cx="27582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/>
              <a:t>Размер выборки</a:t>
            </a:r>
            <a:endParaRPr/>
          </a:p>
        </p:txBody>
      </p:sp>
      <p:sp>
        <p:nvSpPr>
          <p:cNvPr id="556" name="Google Shape;556;p51"/>
          <p:cNvSpPr txBox="1">
            <a:spLocks noGrp="1"/>
          </p:cNvSpPr>
          <p:nvPr>
            <p:ph type="body" idx="5"/>
          </p:nvPr>
        </p:nvSpPr>
        <p:spPr>
          <a:xfrm>
            <a:off x="4462132" y="4103994"/>
            <a:ext cx="27576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/>
              <a:t>Количество фич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endParaRPr/>
          </a:p>
        </p:txBody>
      </p:sp>
      <p:sp>
        <p:nvSpPr>
          <p:cNvPr id="557" name="Google Shape;557;p51"/>
          <p:cNvSpPr txBox="1">
            <a:spLocks noGrp="1"/>
          </p:cNvSpPr>
          <p:nvPr>
            <p:ph type="body" idx="6"/>
          </p:nvPr>
        </p:nvSpPr>
        <p:spPr>
          <a:xfrm>
            <a:off x="8174573" y="4365000"/>
            <a:ext cx="3192600" cy="15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300"/>
              <a:buFont typeface="Arial"/>
              <a:buNone/>
            </a:pPr>
            <a:r>
              <a:rPr lang="ru-RU"/>
              <a:t>Наилучшая модель  и ее метрики</a:t>
            </a:r>
            <a:endParaRPr/>
          </a:p>
        </p:txBody>
      </p:sp>
      <p:sp>
        <p:nvSpPr>
          <p:cNvPr id="558" name="Google Shape;558;p51"/>
          <p:cNvSpPr txBox="1">
            <a:spLocks noGrp="1"/>
          </p:cNvSpPr>
          <p:nvPr>
            <p:ph type="body" idx="7"/>
          </p:nvPr>
        </p:nvSpPr>
        <p:spPr>
          <a:xfrm>
            <a:off x="575076" y="2710235"/>
            <a:ext cx="2758200" cy="1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/>
              <a:t>1М</a:t>
            </a:r>
            <a:r>
              <a:rPr lang="ru-RU" sz="1600"/>
              <a:t>данных</a:t>
            </a:r>
            <a:endParaRPr sz="1600"/>
          </a:p>
        </p:txBody>
      </p:sp>
      <p:sp>
        <p:nvSpPr>
          <p:cNvPr id="559" name="Google Shape;559;p51"/>
          <p:cNvSpPr txBox="1">
            <a:spLocks noGrp="1"/>
          </p:cNvSpPr>
          <p:nvPr>
            <p:ph type="body" idx="8"/>
          </p:nvPr>
        </p:nvSpPr>
        <p:spPr>
          <a:xfrm>
            <a:off x="4298785" y="2715875"/>
            <a:ext cx="2518800" cy="11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/>
              <a:t>&gt;40</a:t>
            </a:r>
            <a:endParaRPr/>
          </a:p>
        </p:txBody>
      </p:sp>
      <p:sp>
        <p:nvSpPr>
          <p:cNvPr id="560" name="Google Shape;560;p51"/>
          <p:cNvSpPr txBox="1">
            <a:spLocks noGrp="1"/>
          </p:cNvSpPr>
          <p:nvPr>
            <p:ph type="body" idx="9"/>
          </p:nvPr>
        </p:nvSpPr>
        <p:spPr>
          <a:xfrm>
            <a:off x="7307475" y="2724925"/>
            <a:ext cx="4523400" cy="17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 sz="3400" b="1">
                <a:solidFill>
                  <a:srgbClr val="0F2C68"/>
                </a:solidFill>
              </a:rPr>
              <a:t>CatBoostRegressor:</a:t>
            </a:r>
            <a:endParaRPr sz="3400" b="1">
              <a:solidFill>
                <a:srgbClr val="0F2C68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 sz="3000" b="1">
                <a:solidFill>
                  <a:srgbClr val="0F2C68"/>
                </a:solidFill>
              </a:rPr>
              <a:t>SMAPE = 10,07%</a:t>
            </a:r>
            <a:endParaRPr sz="3000" b="1">
              <a:solidFill>
                <a:srgbClr val="0F2C68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 sz="3000" b="1">
                <a:solidFill>
                  <a:srgbClr val="0F2C68"/>
                </a:solidFill>
              </a:rPr>
              <a:t>MSE = 1158,12</a:t>
            </a:r>
            <a:endParaRPr sz="3000" b="1">
              <a:solidFill>
                <a:srgbClr val="0F2C68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</a:pPr>
            <a:r>
              <a:rPr lang="ru-RU" sz="3000" b="1">
                <a:solidFill>
                  <a:srgbClr val="0F2C68"/>
                </a:solidFill>
              </a:rPr>
              <a:t>MAE = 20,43</a:t>
            </a:r>
            <a:br>
              <a:rPr lang="ru-RU"/>
            </a:br>
            <a:endParaRPr/>
          </a:p>
        </p:txBody>
      </p:sp>
      <p:sp>
        <p:nvSpPr>
          <p:cNvPr id="561" name="Google Shape;561;p51"/>
          <p:cNvSpPr txBox="1"/>
          <p:nvPr/>
        </p:nvSpPr>
        <p:spPr>
          <a:xfrm>
            <a:off x="550950" y="4842650"/>
            <a:ext cx="11058000" cy="14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50" b="1">
                <a:solidFill>
                  <a:srgbClr val="0F2C68"/>
                </a:solidFill>
                <a:highlight>
                  <a:srgbClr val="FFFFFF"/>
                </a:highlight>
              </a:rPr>
              <a:t>Оптимальным выбором является модель CatBoost</a:t>
            </a:r>
            <a:r>
              <a:rPr lang="ru-RU" sz="1750">
                <a:solidFill>
                  <a:srgbClr val="0F2C68"/>
                </a:solidFill>
                <a:highlight>
                  <a:srgbClr val="FFFFFF"/>
                </a:highlight>
              </a:rPr>
              <a:t> с временными лагами и скользящими средними, так как она обеспечивает лучшее качество и стабильность прогнозов. Модели без учёта временных признаков уступают по точности, а более сложные сегментированные модели требуют дополнительной настройки и борьбы с переобучением.</a:t>
            </a:r>
            <a:endParaRPr sz="3500">
              <a:solidFill>
                <a:srgbClr val="0F2C6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Прикладная математика и информатика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</p:txBody>
      </p:sp>
      <p:sp>
        <p:nvSpPr>
          <p:cNvPr id="567" name="Google Shape;567;p52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Программа, оценивающая способность к переключению между задачами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</p:txBody>
      </p:sp>
      <p:sp>
        <p:nvSpPr>
          <p:cNvPr id="568" name="Google Shape;568;p52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Задание от руководителя</a:t>
            </a:r>
            <a:endParaRPr/>
          </a:p>
        </p:txBody>
      </p:sp>
      <p:pic>
        <p:nvPicPr>
          <p:cNvPr id="569" name="Google Shape;569;p52" title="Снимок экрана 2025-06-21 в 15.11.0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163" y="1145400"/>
            <a:ext cx="8559677" cy="5349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7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09" name="Google Shape;209;p17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211" name="Google Shape;211;p17"/>
          <p:cNvSpPr txBox="1"/>
          <p:nvPr/>
        </p:nvSpPr>
        <p:spPr>
          <a:xfrm>
            <a:off x="567000" y="1441350"/>
            <a:ext cx="11058000" cy="51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Введение.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ru-RU" sz="2400">
                <a:solidFill>
                  <a:schemeClr val="dk1"/>
                </a:solidFill>
              </a:rPr>
              <a:t>Цели и задачи работы</a:t>
            </a:r>
            <a:r>
              <a:rPr lang="ru-RU" sz="2400">
                <a:solidFill>
                  <a:srgbClr val="666666"/>
                </a:solidFill>
              </a:rPr>
              <a:t>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Сбор данных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53"/>
          <p:cNvSpPr/>
          <p:nvPr/>
        </p:nvSpPr>
        <p:spPr>
          <a:xfrm>
            <a:off x="5039725" y="2344300"/>
            <a:ext cx="2235300" cy="2286000"/>
          </a:xfrm>
          <a:prstGeom prst="rect">
            <a:avLst/>
          </a:prstGeom>
          <a:solidFill>
            <a:srgbClr val="102C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53"/>
          <p:cNvSpPr txBox="1">
            <a:spLocks noGrp="1"/>
          </p:cNvSpPr>
          <p:nvPr>
            <p:ph type="title" idx="4294967295"/>
          </p:nvPr>
        </p:nvSpPr>
        <p:spPr>
          <a:xfrm>
            <a:off x="2315150" y="2789025"/>
            <a:ext cx="9686700" cy="9318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ru-RU" sz="5511" b="1">
                <a:solidFill>
                  <a:schemeClr val="lt1"/>
                </a:solidFill>
              </a:rPr>
              <a:t>Спасибо за внимание!</a:t>
            </a:r>
            <a:endParaRPr sz="5100">
              <a:solidFill>
                <a:schemeClr val="lt1"/>
              </a:solidFill>
              <a:latin typeface="Merriweather SemiBold"/>
              <a:ea typeface="Merriweather SemiBold"/>
              <a:cs typeface="Merriweather SemiBold"/>
              <a:sym typeface="Merriweather SemiBold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4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Прикладная математика и информатика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/>
          </a:p>
        </p:txBody>
      </p:sp>
      <p:sp>
        <p:nvSpPr>
          <p:cNvPr id="581" name="Google Shape;581;p54"/>
          <p:cNvSpPr txBox="1">
            <a:spLocks noGrp="1"/>
          </p:cNvSpPr>
          <p:nvPr>
            <p:ph type="body" idx="2"/>
          </p:nvPr>
        </p:nvSpPr>
        <p:spPr>
          <a:xfrm>
            <a:off x="3459163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Программа, оценивающая способность к переключению между задачами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endParaRPr/>
          </a:p>
        </p:txBody>
      </p:sp>
      <p:sp>
        <p:nvSpPr>
          <p:cNvPr id="582" name="Google Shape;582;p54"/>
          <p:cNvSpPr txBox="1">
            <a:spLocks noGrp="1"/>
          </p:cNvSpPr>
          <p:nvPr>
            <p:ph type="body" idx="3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Задание от руководителя</a:t>
            </a:r>
            <a:endParaRPr/>
          </a:p>
        </p:txBody>
      </p:sp>
      <p:sp>
        <p:nvSpPr>
          <p:cNvPr id="583" name="Google Shape;583;p54"/>
          <p:cNvSpPr txBox="1">
            <a:spLocks noGrp="1"/>
          </p:cNvSpPr>
          <p:nvPr>
            <p:ph type="title"/>
          </p:nvPr>
        </p:nvSpPr>
        <p:spPr>
          <a:xfrm>
            <a:off x="585902" y="1447800"/>
            <a:ext cx="3239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200"/>
              <a:t>Источники данных:</a:t>
            </a:r>
            <a:endParaRPr sz="2200"/>
          </a:p>
        </p:txBody>
      </p:sp>
      <p:sp>
        <p:nvSpPr>
          <p:cNvPr id="584" name="Google Shape;584;p54"/>
          <p:cNvSpPr txBox="1">
            <a:spLocks noGrp="1"/>
          </p:cNvSpPr>
          <p:nvPr>
            <p:ph type="title"/>
          </p:nvPr>
        </p:nvSpPr>
        <p:spPr>
          <a:xfrm>
            <a:off x="915162" y="2060112"/>
            <a:ext cx="10197300" cy="42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Границы районов - overpass Turbo -  </a:t>
            </a:r>
            <a:r>
              <a:rPr lang="ru-RU" sz="2200" u="sng">
                <a:solidFill>
                  <a:schemeClr val="hlink"/>
                </a:solidFill>
                <a:hlinkClick r:id="rId3"/>
              </a:rPr>
              <a:t>https://overpass-turbo.eu/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Поездки в такси - продвижение - </a:t>
            </a:r>
            <a:r>
              <a:rPr lang="ru-RU" sz="2200" u="sng">
                <a:solidFill>
                  <a:srgbClr val="0D47A1"/>
                </a:solidFill>
                <a:highlight>
                  <a:srgbClr val="FFFFFF"/>
                </a:highligh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https://prodvizhenie.mos.ru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Данные о погоде - метеостат - </a:t>
            </a:r>
            <a:r>
              <a:rPr lang="ru-RU" sz="2200" u="sng">
                <a:solidFill>
                  <a:schemeClr val="hlink"/>
                </a:solidFill>
                <a:hlinkClick r:id="rId5"/>
              </a:rPr>
              <a:t>https://meteostat.net/ru/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Данные по метро - портал открытых данных - </a:t>
            </a:r>
            <a:r>
              <a:rPr lang="ru-RU" sz="2200" u="sng">
                <a:solidFill>
                  <a:schemeClr val="hlink"/>
                </a:solidFill>
                <a:hlinkClick r:id="rId6"/>
              </a:rPr>
              <a:t>https://data.mos.ru/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Данные по количеству заведений - KudaGo - </a:t>
            </a:r>
            <a:r>
              <a:rPr lang="ru-RU" sz="2200" u="sng">
                <a:solidFill>
                  <a:schemeClr val="hlink"/>
                </a:solidFill>
                <a:hlinkClick r:id="rId7"/>
              </a:rPr>
              <a:t>https://kudago.com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Демография - Росстат - </a:t>
            </a:r>
            <a:r>
              <a:rPr lang="ru-RU" sz="2200" u="sng">
                <a:solidFill>
                  <a:schemeClr val="hlink"/>
                </a:solidFill>
                <a:hlinkClick r:id="rId8"/>
              </a:rPr>
              <a:t>https://77.rosstat.gov.ru</a:t>
            </a:r>
            <a:endParaRPr sz="2200"/>
          </a:p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-RU" sz="2200"/>
              <a:t>Доступность подземного транспорта - Atlas - https://atlas.itdp.org/</a:t>
            </a:r>
            <a:endParaRPr sz="22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825" cy="415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body" idx="6"/>
          </p:nvPr>
        </p:nvSpPr>
        <p:spPr>
          <a:xfrm>
            <a:off x="6259892" y="548720"/>
            <a:ext cx="2070100" cy="408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Цели и задачи</a:t>
            </a:r>
            <a:endParaRPr/>
          </a:p>
        </p:txBody>
      </p:sp>
      <p:sp>
        <p:nvSpPr>
          <p:cNvPr id="219" name="Google Shape;219;p18"/>
          <p:cNvSpPr txBox="1"/>
          <p:nvPr/>
        </p:nvSpPr>
        <p:spPr>
          <a:xfrm>
            <a:off x="745650" y="1566775"/>
            <a:ext cx="10700700" cy="43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rgbClr val="0E2D69"/>
                </a:solidFill>
              </a:rPr>
              <a:t>Цель:</a:t>
            </a:r>
            <a:endParaRPr sz="1800" b="1">
              <a:solidFill>
                <a:srgbClr val="0E2D6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E2D69"/>
                </a:solidFill>
              </a:rPr>
              <a:t>Разработать модель прогнозирования спроса на услуги такси и каршеринга с привязкой к районам Москвы.</a:t>
            </a: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E2D69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rgbClr val="0E2D69"/>
                </a:solidFill>
              </a:rPr>
              <a:t>Задачи:</a:t>
            </a:r>
            <a:endParaRPr sz="1800" b="1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Сбор и анализ данных</a:t>
            </a:r>
            <a:endParaRPr sz="1800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EDA</a:t>
            </a:r>
            <a:endParaRPr sz="1800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Проверка гипотез</a:t>
            </a:r>
            <a:endParaRPr sz="1800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Разработка модели</a:t>
            </a:r>
            <a:endParaRPr sz="1800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Отбор метрик и тестирование</a:t>
            </a:r>
            <a:endParaRPr sz="1800">
              <a:solidFill>
                <a:srgbClr val="0E2D69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800"/>
              <a:buChar char="❖"/>
            </a:pPr>
            <a:r>
              <a:rPr lang="ru-RU" sz="1800">
                <a:solidFill>
                  <a:srgbClr val="0E2D69"/>
                </a:solidFill>
              </a:rPr>
              <a:t>Анализ результатов </a:t>
            </a:r>
            <a:endParaRPr sz="1800">
              <a:solidFill>
                <a:srgbClr val="0E2D6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9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25" name="Google Shape;225;p19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26" name="Google Shape;226;p19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227" name="Google Shape;227;p19"/>
          <p:cNvSpPr txBox="1"/>
          <p:nvPr/>
        </p:nvSpPr>
        <p:spPr>
          <a:xfrm>
            <a:off x="567000" y="1441350"/>
            <a:ext cx="11058000" cy="50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Введение.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Цели и задачи работы.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ru-RU" sz="2400">
                <a:solidFill>
                  <a:schemeClr val="dk1"/>
                </a:solidFill>
              </a:rPr>
              <a:t>Сбор данных</a:t>
            </a:r>
            <a:endParaRPr sz="2400">
              <a:solidFill>
                <a:schemeClr val="dk1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0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33" name="Google Shape;233;p20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34" name="Google Shape;234;p20"/>
          <p:cNvSpPr txBox="1">
            <a:spLocks noGrp="1"/>
          </p:cNvSpPr>
          <p:nvPr>
            <p:ph type="body" idx="6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Сбор данных</a:t>
            </a:r>
            <a:endParaRPr/>
          </a:p>
        </p:txBody>
      </p:sp>
      <p:sp>
        <p:nvSpPr>
          <p:cNvPr id="235" name="Google Shape;235;p20"/>
          <p:cNvSpPr txBox="1"/>
          <p:nvPr/>
        </p:nvSpPr>
        <p:spPr>
          <a:xfrm>
            <a:off x="393100" y="1864800"/>
            <a:ext cx="10700700" cy="312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>
                <a:solidFill>
                  <a:srgbClr val="0E2D69"/>
                </a:solidFill>
              </a:rPr>
              <a:t>Были собраны и обработаны датасеты с 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Загруженностью метро,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Временными и погодными данными,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Данными с информацией о поездках,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Данными о стоимости жилья,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Данными о мероприятиях итд</a:t>
            </a:r>
            <a:endParaRPr sz="1900">
              <a:solidFill>
                <a:srgbClr val="0E2D69"/>
              </a:solidFill>
            </a:endParaRPr>
          </a:p>
        </p:txBody>
      </p:sp>
      <p:pic>
        <p:nvPicPr>
          <p:cNvPr id="236" name="Google Shape;2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7075" y="1358551"/>
            <a:ext cx="5399075" cy="51496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1"/>
          <p:cNvSpPr txBox="1">
            <a:spLocks noGrp="1"/>
          </p:cNvSpPr>
          <p:nvPr>
            <p:ph type="body" idx="3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42" name="Google Shape;242;p21"/>
          <p:cNvSpPr txBox="1">
            <a:spLocks noGrp="1"/>
          </p:cNvSpPr>
          <p:nvPr>
            <p:ph type="body" idx="4"/>
          </p:nvPr>
        </p:nvSpPr>
        <p:spPr>
          <a:xfrm>
            <a:off x="3459175" y="548725"/>
            <a:ext cx="2403300" cy="5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body" idx="5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Содержание</a:t>
            </a:r>
            <a:endParaRPr/>
          </a:p>
        </p:txBody>
      </p:sp>
      <p:sp>
        <p:nvSpPr>
          <p:cNvPr id="244" name="Google Shape;244;p21"/>
          <p:cNvSpPr txBox="1"/>
          <p:nvPr/>
        </p:nvSpPr>
        <p:spPr>
          <a:xfrm>
            <a:off x="567000" y="1441350"/>
            <a:ext cx="11058000" cy="49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Введение.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Цели и задачи работы.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Сбор данных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ru-RU" sz="2400">
                <a:solidFill>
                  <a:schemeClr val="dk1"/>
                </a:solidFill>
              </a:rPr>
              <a:t>EDA.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Гипотезы.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Модель.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Анализ полученных результатов.</a:t>
            </a:r>
            <a:endParaRPr sz="2400">
              <a:solidFill>
                <a:srgbClr val="666666"/>
              </a:solidFill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AutoNum type="arabicPeriod"/>
            </a:pPr>
            <a:r>
              <a:rPr lang="ru-RU" sz="2400">
                <a:solidFill>
                  <a:srgbClr val="666666"/>
                </a:solidFill>
              </a:rPr>
              <a:t>Заключение.</a:t>
            </a:r>
            <a:endParaRPr sz="24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2"/>
          <p:cNvSpPr txBox="1">
            <a:spLocks noGrp="1"/>
          </p:cNvSpPr>
          <p:nvPr>
            <p:ph type="body" idx="1"/>
          </p:nvPr>
        </p:nvSpPr>
        <p:spPr>
          <a:xfrm>
            <a:off x="1143689" y="540904"/>
            <a:ext cx="1901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ru-RU"/>
              <a:t>Факультет компьютерных наук</a:t>
            </a:r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body" idx="2"/>
          </p:nvPr>
        </p:nvSpPr>
        <p:spPr>
          <a:xfrm>
            <a:off x="3459177" y="548725"/>
            <a:ext cx="23679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Прогнозирование спроса на такси/каршеринг по районам Москвы.</a:t>
            </a:r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body" idx="6"/>
          </p:nvPr>
        </p:nvSpPr>
        <p:spPr>
          <a:xfrm>
            <a:off x="6259892" y="548720"/>
            <a:ext cx="20700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000"/>
              <a:buNone/>
            </a:pPr>
            <a:r>
              <a:rPr lang="ru-RU"/>
              <a:t>EDA</a:t>
            </a:r>
            <a:endParaRPr/>
          </a:p>
        </p:txBody>
      </p:sp>
      <p:sp>
        <p:nvSpPr>
          <p:cNvPr id="252" name="Google Shape;252;p22"/>
          <p:cNvSpPr txBox="1"/>
          <p:nvPr/>
        </p:nvSpPr>
        <p:spPr>
          <a:xfrm>
            <a:off x="807525" y="1815600"/>
            <a:ext cx="10700700" cy="32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E2D69"/>
                </a:solidFill>
              </a:rPr>
              <a:t> </a:t>
            </a:r>
            <a:r>
              <a:rPr lang="ru-RU" sz="1900">
                <a:solidFill>
                  <a:srgbClr val="0E2D69"/>
                </a:solidFill>
              </a:rPr>
              <a:t>Был проведён разведочный анализ данных и в ходе него было сделано: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Проверка типа данных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Выведена описательная статистика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Данные были приведены к нужному типу данных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Проверка на пропуски</a:t>
            </a:r>
            <a:endParaRPr sz="1900">
              <a:solidFill>
                <a:srgbClr val="0E2D69"/>
              </a:solidFill>
            </a:endParaRPr>
          </a:p>
          <a:p>
            <a:pPr marL="457200" lvl="0" indent="-3492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2D69"/>
              </a:buClr>
              <a:buSzPts val="1900"/>
              <a:buChar char="❖"/>
            </a:pPr>
            <a:r>
              <a:rPr lang="ru-RU" sz="1900">
                <a:solidFill>
                  <a:srgbClr val="0E2D69"/>
                </a:solidFill>
              </a:rPr>
              <a:t>Добавлены новые производные признаки</a:t>
            </a:r>
            <a:endParaRPr sz="1900">
              <a:solidFill>
                <a:srgbClr val="0E2D6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2528</Words>
  <Application>Microsoft Macintosh PowerPoint</Application>
  <PresentationFormat>Широкоэкранный</PresentationFormat>
  <Paragraphs>549</Paragraphs>
  <Slides>42</Slides>
  <Notes>42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47" baseType="lpstr">
      <vt:lpstr>Calibri</vt:lpstr>
      <vt:lpstr>Merriweather SemiBold</vt:lpstr>
      <vt:lpstr>Arial</vt:lpstr>
      <vt:lpstr>Roboto</vt:lpstr>
      <vt:lpstr>Office Theme</vt:lpstr>
      <vt:lpstr>Прогнозирование спроса на такси/каршеринг по районам Москвы.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Исследование выбросов поездок </vt:lpstr>
      <vt:lpstr>Исследование выбросов погодных данных </vt:lpstr>
      <vt:lpstr>Исследование выбросов географических / демографических данных </vt:lpstr>
      <vt:lpstr>Исследование данных по метро </vt:lpstr>
      <vt:lpstr>Матрица корреляций</vt:lpstr>
      <vt:lpstr>Географический хитмап</vt:lpstr>
      <vt:lpstr>Презентация PowerPoint</vt:lpstr>
      <vt:lpstr>Предпосылка первой гипотезы</vt:lpstr>
      <vt:lpstr>Проверка первой гипотезы тестом Уилкоксона</vt:lpstr>
      <vt:lpstr>Выводы по первой гипотезе</vt:lpstr>
      <vt:lpstr>Предпосылка второй гипотезы</vt:lpstr>
      <vt:lpstr>Проверка второй гипотезы тестом Дики-Фуллера </vt:lpstr>
      <vt:lpstr>Выводы по второй гипотезе:</vt:lpstr>
      <vt:lpstr>Презентация PowerPoint</vt:lpstr>
      <vt:lpstr>Что было в данных</vt:lpstr>
      <vt:lpstr>Feature engineering: </vt:lpstr>
      <vt:lpstr>Какие модели использовались </vt:lpstr>
      <vt:lpstr>Ridge </vt:lpstr>
      <vt:lpstr>RandomForest </vt:lpstr>
      <vt:lpstr>CatBoostRegressor </vt:lpstr>
      <vt:lpstr>CatBoostRegressor </vt:lpstr>
      <vt:lpstr>CatBoostRegressor  </vt:lpstr>
      <vt:lpstr>XGBRegressor </vt:lpstr>
      <vt:lpstr>XGBRegressor  </vt:lpstr>
      <vt:lpstr>XGBRegressor  </vt:lpstr>
      <vt:lpstr>CatBoostPerSegmentModel(ETNA)</vt:lpstr>
      <vt:lpstr>CatBoostPerSegmentModel+exog(ETNA)</vt:lpstr>
      <vt:lpstr>Сравнительная таблица</vt:lpstr>
      <vt:lpstr>Было проведено тестирование на большой выборке данных</vt:lpstr>
      <vt:lpstr>Презентация PowerPoint</vt:lpstr>
      <vt:lpstr>Спасибо за внимание!</vt:lpstr>
      <vt:lpstr>Источники данных: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1</cp:revision>
  <dcterms:modified xsi:type="dcterms:W3CDTF">2025-07-29T10:37:41Z</dcterms:modified>
</cp:coreProperties>
</file>